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27"/>
  </p:notesMasterIdLst>
  <p:sldIdLst>
    <p:sldId id="256" r:id="rId2"/>
    <p:sldId id="258" r:id="rId3"/>
    <p:sldId id="262" r:id="rId4"/>
    <p:sldId id="261" r:id="rId5"/>
    <p:sldId id="272" r:id="rId6"/>
    <p:sldId id="259" r:id="rId7"/>
    <p:sldId id="299" r:id="rId8"/>
    <p:sldId id="275" r:id="rId9"/>
    <p:sldId id="270" r:id="rId10"/>
    <p:sldId id="271" r:id="rId11"/>
    <p:sldId id="274" r:id="rId12"/>
    <p:sldId id="300" r:id="rId13"/>
    <p:sldId id="304" r:id="rId14"/>
    <p:sldId id="303" r:id="rId15"/>
    <p:sldId id="311" r:id="rId16"/>
    <p:sldId id="313" r:id="rId17"/>
    <p:sldId id="314" r:id="rId18"/>
    <p:sldId id="315" r:id="rId19"/>
    <p:sldId id="265" r:id="rId20"/>
    <p:sldId id="317" r:id="rId21"/>
    <p:sldId id="319" r:id="rId22"/>
    <p:sldId id="312" r:id="rId23"/>
    <p:sldId id="301" r:id="rId24"/>
    <p:sldId id="307" r:id="rId25"/>
    <p:sldId id="268"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D68"/>
    <a:srgbClr val="33CCFF"/>
    <a:srgbClr val="7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A0FC79-962E-4681-85D6-4D141D9882F9}">
  <a:tblStyle styleId="{F3A0FC79-962E-4681-85D6-4D141D9882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86667" autoAdjust="0"/>
  </p:normalViewPr>
  <p:slideViewPr>
    <p:cSldViewPr snapToGrid="0">
      <p:cViewPr varScale="1">
        <p:scale>
          <a:sx n="103" d="100"/>
          <a:sy n="103" d="100"/>
        </p:scale>
        <p:origin x="1848" y="72"/>
      </p:cViewPr>
      <p:guideLst>
        <p:guide pos="538"/>
        <p:guide pos="5222"/>
        <p:guide orient="horz" pos="27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kern="150" dirty="0">
                <a:effectLst/>
                <a:latin typeface="Liberation Serif"/>
                <a:ea typeface="Noto Serif CJK SC"/>
                <a:cs typeface="Lucida Sans" panose="020B0602030504020204" pitchFamily="34" charset="0"/>
              </a:rPr>
              <a:t>Salve a tutti, oggi vi presento la mia Web </a:t>
            </a:r>
            <a:r>
              <a:rPr lang="it-IT" sz="1800" kern="150" dirty="0" err="1">
                <a:effectLst/>
                <a:latin typeface="Liberation Serif"/>
                <a:ea typeface="Noto Serif CJK SC"/>
                <a:cs typeface="Lucida Sans" panose="020B0602030504020204" pitchFamily="34" charset="0"/>
              </a:rPr>
              <a:t>DApp</a:t>
            </a:r>
            <a:r>
              <a:rPr lang="it-IT" sz="1800" kern="150" dirty="0">
                <a:effectLst/>
                <a:latin typeface="Liberation Serif"/>
                <a:ea typeface="Noto Serif CJK SC"/>
                <a:cs typeface="Lucida Sans" panose="020B0602030504020204" pitchFamily="34" charset="0"/>
              </a:rPr>
              <a:t> KryptoAuth, un progetto che tratta l’implementazione di un sistema di autenticazione mediante la tecnologia Blockchain </a:t>
            </a:r>
            <a:r>
              <a:rPr lang="it-IT" sz="1800" kern="150" dirty="0" err="1">
                <a:effectLst/>
                <a:latin typeface="Liberation Serif"/>
                <a:ea typeface="Noto Serif CJK SC"/>
                <a:cs typeface="Lucida Sans" panose="020B0602030504020204" pitchFamily="34" charset="0"/>
              </a:rPr>
              <a:t>Ethereum</a:t>
            </a:r>
            <a:r>
              <a:rPr lang="it-IT" sz="1800" kern="150" dirty="0">
                <a:effectLst/>
                <a:latin typeface="Liberation Serif"/>
                <a:ea typeface="Noto Serif CJK SC"/>
                <a:cs typeface="Lucida Sans" panose="020B060203050402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6c0bd716c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6c0bd716c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700"/>
              </a:spcBef>
              <a:spcAft>
                <a:spcPts val="600"/>
              </a:spcAft>
              <a:buNone/>
            </a:pPr>
            <a:r>
              <a:rPr lang="it-IT" sz="1800" kern="150" dirty="0">
                <a:effectLst/>
                <a:latin typeface="Liberation Serif"/>
                <a:ea typeface="Noto Serif CJK SC"/>
                <a:cs typeface="Lucida Sans" panose="020B0602030504020204" pitchFamily="34" charset="0"/>
              </a:rPr>
              <a:t>Inoltre, l’utilizzo della Blockchain potrebbe semplificare la nascita di un sistema di </a:t>
            </a:r>
            <a:r>
              <a:rPr lang="it-IT" sz="1800" b="1" kern="150" dirty="0">
                <a:effectLst/>
                <a:latin typeface="Liberation Serif"/>
                <a:ea typeface="Noto Serif CJK SC"/>
                <a:cs typeface="Lucida Sans" panose="020B0602030504020204" pitchFamily="34" charset="0"/>
              </a:rPr>
              <a:t>certificazioni ufficiali</a:t>
            </a:r>
            <a:r>
              <a:rPr lang="it-IT" sz="1800" kern="150" dirty="0">
                <a:effectLst/>
                <a:latin typeface="Liberation Serif"/>
                <a:ea typeface="Noto Serif CJK SC"/>
                <a:cs typeface="Lucida Sans" panose="020B0602030504020204" pitchFamily="34" charset="0"/>
              </a:rPr>
              <a:t> non manipolabili e da utilizzare in rete. Quindi, dall’accesso e al riconoscimento dei profili social o istituzionali fino all’eventuale esercizio del voto e alla richiesta di documentazione specifica on-line. </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600"/>
              </a:spcBef>
              <a:spcAft>
                <a:spcPts val="600"/>
              </a:spcAft>
              <a:buNone/>
            </a:pPr>
            <a:r>
              <a:rPr lang="it-IT" sz="1800" b="0" kern="150" dirty="0">
                <a:effectLst/>
                <a:latin typeface="Liberation Serif"/>
              </a:rPr>
              <a:t>Quindi, i 6 vantaggi della Blockchain sono:</a:t>
            </a:r>
          </a:p>
          <a:p>
            <a:pPr marL="158750" indent="0">
              <a:spcBef>
                <a:spcPts val="600"/>
              </a:spcBef>
              <a:spcAft>
                <a:spcPts val="600"/>
              </a:spcAft>
              <a:buNone/>
            </a:pPr>
            <a:endParaRPr lang="it-IT" sz="1800" b="1" kern="150" dirty="0">
              <a:effectLst/>
              <a:latin typeface="Liberation Serif"/>
            </a:endParaRPr>
          </a:p>
          <a:p>
            <a:pPr marL="158750" indent="0">
              <a:spcBef>
                <a:spcPts val="600"/>
              </a:spcBef>
              <a:spcAft>
                <a:spcPts val="600"/>
              </a:spcAft>
              <a:buNone/>
            </a:pPr>
            <a:r>
              <a:rPr lang="it-IT" sz="1800" b="1" kern="150" dirty="0">
                <a:effectLst/>
                <a:latin typeface="Liberation Serif"/>
              </a:rPr>
              <a:t>Sicurezza potenziata</a:t>
            </a:r>
          </a:p>
          <a:p>
            <a:pPr marL="158750" indent="0">
              <a:lnSpc>
                <a:spcPct val="115000"/>
              </a:lnSpc>
              <a:spcAft>
                <a:spcPts val="700"/>
              </a:spcAft>
              <a:buNone/>
            </a:pPr>
            <a:r>
              <a:rPr lang="it-IT" sz="1800" kern="150" dirty="0">
                <a:effectLst/>
                <a:latin typeface="Liberation Serif"/>
                <a:ea typeface="Noto Serif CJK SC"/>
                <a:cs typeface="Lucida Sans" panose="020B0602030504020204" pitchFamily="34" charset="0"/>
              </a:rPr>
              <a:t>la blockchain crea un record di dati criptati memorizzati su una rete di computer piuttosto che su un singolo server, rendendo difficile per gli hacker visualizzare i dati.</a:t>
            </a:r>
          </a:p>
          <a:p>
            <a:pPr marL="158750" indent="0">
              <a:spcBef>
                <a:spcPts val="600"/>
              </a:spcBef>
              <a:spcAft>
                <a:spcPts val="600"/>
              </a:spcAft>
              <a:buNone/>
            </a:pPr>
            <a:br>
              <a:rPr lang="it-IT" sz="1800" dirty="0">
                <a:effectLst/>
                <a:latin typeface="Liberation Serif"/>
                <a:ea typeface="Noto Serif CJK SC"/>
                <a:cs typeface="Mangal" panose="02040503050203030202" pitchFamily="18" charset="0"/>
              </a:rPr>
            </a:br>
            <a:r>
              <a:rPr lang="it-IT" sz="1800" b="1" kern="150" dirty="0">
                <a:effectLst/>
                <a:latin typeface="Liberation Serif"/>
              </a:rPr>
              <a:t>Maggiore trasparenza</a:t>
            </a:r>
          </a:p>
          <a:p>
            <a:pPr marL="158750" indent="0">
              <a:lnSpc>
                <a:spcPct val="115000"/>
              </a:lnSpc>
              <a:spcAft>
                <a:spcPts val="700"/>
              </a:spcAft>
              <a:buNone/>
            </a:pPr>
            <a:r>
              <a:rPr lang="it-IT" sz="1800" kern="150" dirty="0">
                <a:effectLst/>
                <a:latin typeface="Liberation Serif"/>
                <a:ea typeface="Noto Serif CJK SC"/>
                <a:cs typeface="Lucida Sans" panose="020B0602030504020204" pitchFamily="34" charset="0"/>
              </a:rPr>
              <a:t>Le transazioni e i dati sono registrati in modo identico in più luoghi e sono marcate con data e ora. </a:t>
            </a:r>
          </a:p>
          <a:p>
            <a:pPr marL="158750" indent="0">
              <a:lnSpc>
                <a:spcPct val="115000"/>
              </a:lnSpc>
              <a:spcAft>
                <a:spcPts val="700"/>
              </a:spcAft>
              <a:buNone/>
            </a:pPr>
            <a:br>
              <a:rPr lang="it-IT" sz="1800" dirty="0">
                <a:effectLst/>
                <a:latin typeface="Liberation Serif"/>
                <a:ea typeface="Noto Serif CJK SC"/>
                <a:cs typeface="Mangal" panose="02040503050203030202" pitchFamily="18" charset="0"/>
              </a:rPr>
            </a:br>
            <a:r>
              <a:rPr lang="it-IT" sz="1800" b="1" kern="150" dirty="0">
                <a:effectLst/>
                <a:latin typeface="Liberation Serif"/>
              </a:rPr>
              <a:t>Tracciabilità immediata</a:t>
            </a:r>
          </a:p>
          <a:p>
            <a:pPr marL="158750" indent="0">
              <a:lnSpc>
                <a:spcPct val="115000"/>
              </a:lnSpc>
              <a:spcAft>
                <a:spcPts val="700"/>
              </a:spcAft>
              <a:buNone/>
            </a:pPr>
            <a:r>
              <a:rPr lang="it-IT" sz="1800" kern="150" dirty="0">
                <a:effectLst/>
                <a:latin typeface="Liberation Serif"/>
                <a:ea typeface="Noto Serif CJK SC"/>
                <a:cs typeface="Lucida Sans" panose="020B0602030504020204" pitchFamily="34" charset="0"/>
              </a:rPr>
              <a:t>La blockchain crea una traccia di controllo che documenta la provenienza di un bene ad ogni passo del suo percorso.</a:t>
            </a:r>
          </a:p>
          <a:p>
            <a:pPr marL="158750" indent="0">
              <a:lnSpc>
                <a:spcPct val="115000"/>
              </a:lnSpc>
              <a:spcAft>
                <a:spcPts val="700"/>
              </a:spcAft>
              <a:buNone/>
            </a:pPr>
            <a:br>
              <a:rPr lang="it-IT" sz="1800" dirty="0">
                <a:effectLst/>
                <a:latin typeface="Liberation Serif"/>
                <a:ea typeface="Noto Serif CJK SC"/>
                <a:cs typeface="Mangal" panose="02040503050203030202" pitchFamily="18" charset="0"/>
              </a:rPr>
            </a:br>
            <a:r>
              <a:rPr lang="it-IT" sz="1800" b="1" kern="150" dirty="0">
                <a:effectLst/>
                <a:latin typeface="Liberation Serif"/>
              </a:rPr>
              <a:t>Automazione</a:t>
            </a:r>
          </a:p>
          <a:p>
            <a:pPr marL="158750" indent="0">
              <a:buNone/>
            </a:pPr>
            <a:r>
              <a:rPr lang="it-IT" sz="1800" dirty="0">
                <a:effectLst/>
                <a:latin typeface="Liberation Serif"/>
                <a:ea typeface="Noto Serif CJK SC"/>
                <a:cs typeface="Lucida Sans" panose="020B0602030504020204" pitchFamily="34" charset="0"/>
              </a:rPr>
              <a:t>Le transazioni possono essere automatizzate con dei Smart </a:t>
            </a:r>
            <a:r>
              <a:rPr lang="it-IT" sz="1800" dirty="0" err="1">
                <a:effectLst/>
                <a:latin typeface="Liberation Serif"/>
                <a:ea typeface="Noto Serif CJK SC"/>
                <a:cs typeface="Lucida Sans" panose="020B0602030504020204" pitchFamily="34" charset="0"/>
              </a:rPr>
              <a:t>Contracts</a:t>
            </a:r>
            <a:r>
              <a:rPr lang="it-IT" sz="1800" dirty="0">
                <a:effectLst/>
                <a:latin typeface="Liberation Serif"/>
                <a:ea typeface="Noto Serif CJK SC"/>
                <a:cs typeface="Lucida Sans" panose="020B0602030504020204" pitchFamily="34" charset="0"/>
              </a:rPr>
              <a:t>, che riducono l'intervento umano e la dipendenza da terzi per verificare che i termini contrattuali siano stati rispettati.</a:t>
            </a:r>
          </a:p>
          <a:p>
            <a:pPr marL="158750" indent="0">
              <a:buNone/>
            </a:pPr>
            <a:endParaRPr lang="it-IT" sz="1800" dirty="0">
              <a:effectLst/>
              <a:latin typeface="Liberation Serif"/>
            </a:endParaRPr>
          </a:p>
          <a:p>
            <a:pPr marL="158750" indent="0">
              <a:buNone/>
            </a:pPr>
            <a:r>
              <a:rPr lang="it-IT" sz="1800" dirty="0">
                <a:effectLst/>
                <a:latin typeface="Liberation Serif"/>
              </a:rPr>
              <a:t>Maggior efficienza e velocità poiché come sappiamo i tradizionali processi cartacei richiedono molto tempo e sono soggetti a errori umani, cosa che non avviene con l’utilizzo della blockchain.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800" dirty="0">
                <a:effectLst/>
                <a:latin typeface="Liberation Serif"/>
                <a:ea typeface="Noto Serif CJK SC"/>
                <a:cs typeface="Lucida Sans" panose="020B0602030504020204" pitchFamily="34" charset="0"/>
              </a:rPr>
              <a:t>Ora parleremo della Web </a:t>
            </a:r>
            <a:r>
              <a:rPr lang="it-IT" sz="1800" dirty="0" err="1">
                <a:effectLst/>
                <a:latin typeface="Liberation Serif"/>
                <a:ea typeface="Noto Serif CJK SC"/>
                <a:cs typeface="Lucida Sans" panose="020B0602030504020204" pitchFamily="34" charset="0"/>
              </a:rPr>
              <a:t>DApp</a:t>
            </a:r>
            <a:r>
              <a:rPr lang="it-IT" sz="1800" dirty="0">
                <a:effectLst/>
                <a:latin typeface="Liberation Serif"/>
                <a:ea typeface="Noto Serif CJK SC"/>
                <a:cs typeface="Lucida Sans" panose="020B0602030504020204" pitchFamily="34" charset="0"/>
              </a:rPr>
              <a:t> realizzata</a:t>
            </a:r>
            <a:endParaRPr dirty="0"/>
          </a:p>
        </p:txBody>
      </p:sp>
    </p:spTree>
    <p:extLst>
      <p:ext uri="{BB962C8B-B14F-4D97-AF65-F5344CB8AC3E}">
        <p14:creationId xmlns:p14="http://schemas.microsoft.com/office/powerpoint/2010/main" val="3281902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0872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f55da46cf_2_20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f55da46cf_2_20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Tra i tool utilizzati abbiamo:</a:t>
            </a:r>
          </a:p>
          <a:p>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un software open source che ci permette di creare una Blockchain in RAM basata su </a:t>
            </a:r>
            <a:r>
              <a:rPr lang="it-IT" sz="1800" kern="150" dirty="0" err="1">
                <a:effectLst/>
                <a:latin typeface="Liberation Serif"/>
                <a:ea typeface="Noto Serif CJK SC"/>
                <a:cs typeface="Lucida Sans" panose="020B0602030504020204" pitchFamily="34" charset="0"/>
              </a:rPr>
              <a:t>Ethereum</a:t>
            </a:r>
            <a:r>
              <a:rPr lang="it-IT" sz="1800" kern="150" dirty="0">
                <a:effectLst/>
                <a:latin typeface="Liberation Serif"/>
                <a:ea typeface="Noto Serif CJK SC"/>
                <a:cs typeface="Lucida Sans" panose="020B0602030504020204" pitchFamily="34" charset="0"/>
              </a:rPr>
              <a:t>.</a:t>
            </a:r>
          </a:p>
          <a:p>
            <a:r>
              <a:rPr lang="it-IT" sz="1800" kern="150" dirty="0" err="1">
                <a:effectLst/>
                <a:latin typeface="Liberation Serif"/>
                <a:ea typeface="Noto Serif CJK SC"/>
                <a:cs typeface="Lucida Sans" panose="020B0602030504020204" pitchFamily="34" charset="0"/>
              </a:rPr>
              <a:t>MetaMask</a:t>
            </a:r>
            <a:r>
              <a:rPr lang="it-IT" sz="1800" kern="150" dirty="0">
                <a:effectLst/>
                <a:latin typeface="Liberation Serif"/>
                <a:ea typeface="Noto Serif CJK SC"/>
                <a:cs typeface="Lucida Sans" panose="020B0602030504020204" pitchFamily="34" charset="0"/>
              </a:rPr>
              <a:t>, un portafoglio crittografico e un gateway per le app Blockchain. </a:t>
            </a:r>
          </a:p>
          <a:p>
            <a:r>
              <a:rPr lang="it-IT" sz="1800" kern="150" dirty="0">
                <a:effectLst/>
                <a:latin typeface="Liberation Serif"/>
                <a:ea typeface="Noto Serif CJK SC"/>
                <a:cs typeface="Lucida Sans" panose="020B0602030504020204" pitchFamily="34" charset="0"/>
              </a:rPr>
              <a:t>Web3js e Web3j sono stati utilizzati per interfacciare </a:t>
            </a:r>
            <a:r>
              <a:rPr lang="it-IT" sz="1800" kern="150" dirty="0" err="1">
                <a:effectLst/>
                <a:latin typeface="Liberation Serif"/>
                <a:ea typeface="Noto Serif CJK SC"/>
                <a:cs typeface="Lucida Sans" panose="020B0602030504020204" pitchFamily="34" charset="0"/>
              </a:rPr>
              <a:t>Metamask</a:t>
            </a:r>
            <a:r>
              <a:rPr lang="it-IT" sz="1800" kern="150" dirty="0">
                <a:effectLst/>
                <a:latin typeface="Liberation Serif"/>
                <a:ea typeface="Noto Serif CJK SC"/>
                <a:cs typeface="Lucida Sans" panose="020B0602030504020204" pitchFamily="34" charset="0"/>
              </a:rPr>
              <a:t> alla Blockchain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a:t>
            </a:r>
          </a:p>
          <a:p>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un framework per testare ed effettuare il </a:t>
            </a:r>
            <a:r>
              <a:rPr lang="it-IT" sz="1800" kern="150" dirty="0" err="1">
                <a:effectLst/>
                <a:latin typeface="Liberation Serif"/>
                <a:ea typeface="Noto Serif CJK SC"/>
                <a:cs typeface="Lucida Sans" panose="020B0602030504020204" pitchFamily="34" charset="0"/>
              </a:rPr>
              <a:t>deploy</a:t>
            </a:r>
            <a:r>
              <a:rPr lang="it-IT" sz="1800" kern="150" dirty="0">
                <a:effectLst/>
                <a:latin typeface="Liberation Serif"/>
                <a:ea typeface="Noto Serif CJK SC"/>
                <a:cs typeface="Lucida Sans" panose="020B0602030504020204" pitchFamily="34" charset="0"/>
              </a:rPr>
              <a:t> degli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sulla blockchain </a:t>
            </a:r>
          </a:p>
          <a:p>
            <a:r>
              <a:rPr lang="it-IT" sz="1800" kern="150" dirty="0" err="1">
                <a:effectLst/>
                <a:latin typeface="Liberation Serif"/>
                <a:ea typeface="Noto Serif CJK SC"/>
                <a:cs typeface="Lucida Sans" panose="020B0602030504020204" pitchFamily="34" charset="0"/>
              </a:rPr>
              <a:t>Solidity</a:t>
            </a:r>
            <a:r>
              <a:rPr lang="it-IT" sz="1800" kern="150" dirty="0">
                <a:effectLst/>
                <a:latin typeface="Liberation Serif"/>
                <a:ea typeface="Noto Serif CJK SC"/>
                <a:cs typeface="Lucida Sans" panose="020B0602030504020204" pitchFamily="34" charset="0"/>
              </a:rPr>
              <a:t>: linguaggio per l'implementazione di smart </a:t>
            </a:r>
            <a:r>
              <a:rPr lang="it-IT" sz="1800" kern="150" dirty="0" err="1">
                <a:effectLst/>
                <a:latin typeface="Liberation Serif"/>
                <a:ea typeface="Noto Serif CJK SC"/>
                <a:cs typeface="Lucida Sans" panose="020B0602030504020204" pitchFamily="34" charset="0"/>
              </a:rPr>
              <a:t>contracts</a:t>
            </a:r>
            <a:r>
              <a:rPr lang="it-IT" sz="1800" kern="150" dirty="0">
                <a:effectLst/>
                <a:latin typeface="Liberation Serif"/>
                <a:ea typeface="Noto Serif CJK SC"/>
                <a:cs typeface="Lucida Sans" panose="020B0602030504020204" pitchFamily="34" charset="0"/>
              </a:rPr>
              <a:t>. </a:t>
            </a:r>
          </a:p>
          <a:p>
            <a:r>
              <a:rPr lang="it-IT" sz="1800" kern="150" dirty="0">
                <a:effectLst/>
                <a:latin typeface="Liberation Serif"/>
                <a:ea typeface="Noto Serif CJK SC"/>
                <a:cs typeface="Lucida Sans" panose="020B0602030504020204" pitchFamily="34" charset="0"/>
              </a:rPr>
              <a:t>spring boot, framework per sviluppare il </a:t>
            </a:r>
            <a:r>
              <a:rPr lang="it-IT" sz="1800" kern="150" dirty="0" err="1">
                <a:effectLst/>
                <a:latin typeface="Liberation Serif"/>
                <a:ea typeface="Noto Serif CJK SC"/>
                <a:cs typeface="Lucida Sans" panose="020B0602030504020204" pitchFamily="34" charset="0"/>
              </a:rPr>
              <a:t>backend</a:t>
            </a:r>
            <a:r>
              <a:rPr lang="it-IT" sz="1800" kern="150" dirty="0">
                <a:effectLst/>
                <a:latin typeface="Liberation Serif"/>
                <a:ea typeface="Noto Serif CJK SC"/>
                <a:cs typeface="Lucida Sans" panose="020B0602030504020204" pitchFamily="34" charset="0"/>
              </a:rPr>
              <a:t> della Web </a:t>
            </a:r>
            <a:r>
              <a:rPr lang="it-IT" sz="1800" kern="150" dirty="0" err="1">
                <a:effectLst/>
                <a:latin typeface="Liberation Serif"/>
                <a:ea typeface="Noto Serif CJK SC"/>
                <a:cs typeface="Lucida Sans" panose="020B0602030504020204" pitchFamily="34" charset="0"/>
              </a:rPr>
              <a:t>Dapp</a:t>
            </a:r>
            <a:endParaRPr lang="it-IT" sz="1800" kern="150" dirty="0">
              <a:effectLst/>
              <a:latin typeface="Liberation Serif"/>
              <a:ea typeface="Noto Serif CJK SC"/>
              <a:cs typeface="Lucida Sans" panose="020B0602030504020204" pitchFamily="34" charset="0"/>
            </a:endParaRPr>
          </a:p>
          <a:p>
            <a:r>
              <a:rPr lang="it-IT" sz="1800" kern="150" dirty="0">
                <a:effectLst/>
                <a:latin typeface="Liberation Serif"/>
                <a:ea typeface="Noto Serif CJK SC"/>
                <a:cs typeface="Lucida Sans" panose="020B0602030504020204" pitchFamily="34" charset="0"/>
              </a:rPr>
              <a:t>HTML, CSS, JS per gestire il </a:t>
            </a:r>
            <a:r>
              <a:rPr lang="it-IT" sz="1800" kern="150" dirty="0" err="1">
                <a:effectLst/>
                <a:latin typeface="Liberation Serif"/>
                <a:ea typeface="Noto Serif CJK SC"/>
                <a:cs typeface="Lucida Sans" panose="020B0602030504020204" pitchFamily="34" charset="0"/>
              </a:rPr>
              <a:t>frontend</a:t>
            </a:r>
            <a:r>
              <a:rPr lang="it-IT" sz="1800" kern="150" dirty="0">
                <a:effectLst/>
                <a:latin typeface="Liberation Serif"/>
                <a:ea typeface="Noto Serif CJK SC"/>
                <a:cs typeface="Lucida Sans" panose="020B0602030504020204" pitchFamily="34"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2654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Nella fase iniziale del progetto è stato scritto uno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in </a:t>
            </a:r>
            <a:r>
              <a:rPr lang="it-IT" sz="1800" kern="150" dirty="0" err="1">
                <a:effectLst/>
                <a:latin typeface="Liberation Serif"/>
                <a:ea typeface="Noto Serif CJK SC"/>
                <a:cs typeface="Lucida Sans" panose="020B0602030504020204" pitchFamily="34" charset="0"/>
              </a:rPr>
              <a:t>Solidity</a:t>
            </a:r>
            <a:r>
              <a:rPr lang="it-IT" sz="1800" kern="150" dirty="0">
                <a:effectLst/>
                <a:latin typeface="Liberation Serif"/>
                <a:ea typeface="Noto Serif CJK SC"/>
                <a:cs typeface="Lucida Sans" panose="020B0602030504020204" pitchFamily="34" charset="0"/>
              </a:rPr>
              <a:t> reso sicuro e robusto tramite la libreria </a:t>
            </a:r>
            <a:r>
              <a:rPr lang="it-IT" sz="1800" kern="150" dirty="0" err="1">
                <a:effectLst/>
                <a:latin typeface="Liberation Serif"/>
                <a:ea typeface="Noto Serif CJK SC"/>
                <a:cs typeface="Lucida Sans" panose="020B0602030504020204" pitchFamily="34" charset="0"/>
              </a:rPr>
              <a:t>OpenZeppelin</a:t>
            </a:r>
            <a:r>
              <a:rPr lang="it-IT" sz="1800" kern="150" dirty="0">
                <a:effectLst/>
                <a:latin typeface="Liberation Serif"/>
                <a:ea typeface="Noto Serif CJK SC"/>
                <a:cs typeface="Lucida Sans" panose="020B0602030504020204" pitchFamily="34" charset="0"/>
              </a:rPr>
              <a:t> per la definizione dei ruoli assunta dagli utenti: ”Admin” o ”User”. Infatti, abbiamo una </a:t>
            </a:r>
            <a:r>
              <a:rPr lang="it-IT" sz="1800" kern="150" dirty="0" err="1">
                <a:effectLst/>
                <a:latin typeface="Liberation Serif"/>
                <a:ea typeface="Noto Serif CJK SC"/>
                <a:cs typeface="Lucida Sans" panose="020B0602030504020204" pitchFamily="34" charset="0"/>
              </a:rPr>
              <a:t>struct</a:t>
            </a:r>
            <a:r>
              <a:rPr lang="it-IT" sz="1800" kern="150" dirty="0">
                <a:effectLst/>
                <a:latin typeface="Liberation Serif"/>
                <a:ea typeface="Noto Serif CJK SC"/>
                <a:cs typeface="Lucida Sans" panose="020B0602030504020204" pitchFamily="34" charset="0"/>
              </a:rPr>
              <a:t> ”User” in cui sono memorizzate le informazioni di ogni utente e un costruttore che assegna il ruolo di ”Admin” all’account che carica il contratto sulla Blockchain. Le operazioni di assegnazione o revoca dei ruoli effettuate solo dall’account che possiede come ruolo ”DEFAULT ADMIN ROLE” all’interno dello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Gli account, invece, che hanno come ruolo ”USER ROLE” potranno effettuare solamente il login al sito oltre che a navigare tra le varie pagine.</a:t>
            </a:r>
            <a:endParaRPr dirty="0"/>
          </a:p>
        </p:txBody>
      </p:sp>
    </p:spTree>
    <p:extLst>
      <p:ext uri="{BB962C8B-B14F-4D97-AF65-F5344CB8AC3E}">
        <p14:creationId xmlns:p14="http://schemas.microsoft.com/office/powerpoint/2010/main" val="3111943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Qui possiamo notare la funzione di registrazione di un nuovo utente, la quale memorizza, all’interno della </a:t>
            </a:r>
            <a:r>
              <a:rPr lang="it-IT" sz="1800" kern="150" dirty="0" err="1">
                <a:effectLst/>
                <a:latin typeface="Liberation Serif"/>
                <a:ea typeface="Noto Serif CJK SC"/>
                <a:cs typeface="Lucida Sans" panose="020B0602030504020204" pitchFamily="34" charset="0"/>
              </a:rPr>
              <a:t>struct</a:t>
            </a:r>
            <a:r>
              <a:rPr lang="it-IT" sz="1800" kern="150" dirty="0">
                <a:effectLst/>
                <a:latin typeface="Liberation Serif"/>
                <a:ea typeface="Noto Serif CJK SC"/>
                <a:cs typeface="Lucida Sans" panose="020B0602030504020204" pitchFamily="34" charset="0"/>
              </a:rPr>
              <a:t> ”User”, l’account esadecimale che vuole effettuare la transazione, l’indirizzo e-mail o username e la password che sarà cifrata mediante la funzione keccak256 ed è previsto un controllo per verificare se l</a:t>
            </a:r>
            <a:r>
              <a:rPr lang="it-IT" sz="1800" dirty="0">
                <a:effectLst/>
                <a:latin typeface="Liberation Serif"/>
                <a:ea typeface="Noto Serif CJK SC"/>
                <a:cs typeface="Lucida Sans" panose="020B0602030504020204" pitchFamily="34" charset="0"/>
              </a:rPr>
              <a:t>’attuale utente è già registrato all’interno della Web </a:t>
            </a:r>
            <a:r>
              <a:rPr lang="it-IT" sz="1800" dirty="0" err="1">
                <a:effectLst/>
                <a:latin typeface="Liberation Serif"/>
                <a:ea typeface="Noto Serif CJK SC"/>
                <a:cs typeface="Lucida Sans" panose="020B0602030504020204" pitchFamily="34" charset="0"/>
              </a:rPr>
              <a:t>DApp</a:t>
            </a:r>
            <a:r>
              <a:rPr lang="it-IT" sz="1800" dirty="0">
                <a:effectLst/>
                <a:latin typeface="Liberation Serif"/>
                <a:ea typeface="Noto Serif CJK SC"/>
                <a:cs typeface="Lucida Sans" panose="020B0602030504020204" pitchFamily="34" charset="0"/>
              </a:rPr>
              <a:t> KryptoAuth</a:t>
            </a:r>
            <a:endParaRPr dirty="0"/>
          </a:p>
        </p:txBody>
      </p:sp>
    </p:spTree>
    <p:extLst>
      <p:ext uri="{BB962C8B-B14F-4D97-AF65-F5344CB8AC3E}">
        <p14:creationId xmlns:p14="http://schemas.microsoft.com/office/powerpoint/2010/main" val="289915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La funzione di login che verifica se l’username e la password inviati coincidono con quelli memorizzati nella Blockchain restituendo un booleano.</a:t>
            </a:r>
          </a:p>
        </p:txBody>
      </p:sp>
    </p:spTree>
    <p:extLst>
      <p:ext uri="{BB962C8B-B14F-4D97-AF65-F5344CB8AC3E}">
        <p14:creationId xmlns:p14="http://schemas.microsoft.com/office/powerpoint/2010/main" val="4166809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Infine, i ruoli vengono assegnati e revocati solo da un account amministratore come illu</a:t>
            </a:r>
            <a:r>
              <a:rPr lang="it-IT" sz="1800" dirty="0">
                <a:effectLst/>
                <a:latin typeface="Liberation Serif"/>
                <a:ea typeface="Noto Serif CJK SC"/>
                <a:cs typeface="Lucida Sans" panose="020B0602030504020204" pitchFamily="34" charset="0"/>
              </a:rPr>
              <a:t>strato in questa slide.</a:t>
            </a:r>
            <a:endParaRPr dirty="0"/>
          </a:p>
        </p:txBody>
      </p:sp>
    </p:spTree>
    <p:extLst>
      <p:ext uri="{BB962C8B-B14F-4D97-AF65-F5344CB8AC3E}">
        <p14:creationId xmlns:p14="http://schemas.microsoft.com/office/powerpoint/2010/main" val="2220440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Per effettuare il </a:t>
            </a:r>
            <a:r>
              <a:rPr lang="it-IT" sz="1800" kern="150" dirty="0" err="1">
                <a:effectLst/>
                <a:latin typeface="Liberation Serif"/>
                <a:ea typeface="Noto Serif CJK SC"/>
                <a:cs typeface="Lucida Sans" panose="020B0602030504020204" pitchFamily="34" charset="0"/>
              </a:rPr>
              <a:t>deploy</a:t>
            </a:r>
            <a:r>
              <a:rPr lang="it-IT" sz="1800" kern="150" dirty="0">
                <a:effectLst/>
                <a:latin typeface="Liberation Serif"/>
                <a:ea typeface="Noto Serif CJK SC"/>
                <a:cs typeface="Lucida Sans" panose="020B0602030504020204" pitchFamily="34" charset="0"/>
              </a:rPr>
              <a:t> dello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è stato utilizzato </a:t>
            </a:r>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digitando nel terminale:</a:t>
            </a:r>
          </a:p>
          <a:p>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compile, per verificare la presenza di errori sintattici all’interno dello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a:t>
            </a:r>
          </a:p>
          <a:p>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migrate, per </a:t>
            </a:r>
            <a:r>
              <a:rPr lang="it-IT" sz="1800" kern="150" dirty="0" err="1">
                <a:effectLst/>
                <a:latin typeface="Liberation Serif"/>
                <a:ea typeface="Noto Serif CJK SC"/>
                <a:cs typeface="Lucida Sans" panose="020B0602030504020204" pitchFamily="34" charset="0"/>
              </a:rPr>
              <a:t>deployare</a:t>
            </a:r>
            <a:r>
              <a:rPr lang="it-IT" sz="1800" kern="150" dirty="0">
                <a:effectLst/>
                <a:latin typeface="Liberation Serif"/>
                <a:ea typeface="Noto Serif CJK SC"/>
                <a:cs typeface="Lucida Sans" panose="020B0602030504020204" pitchFamily="34" charset="0"/>
              </a:rPr>
              <a:t> 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sulla Blockchain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kern="150" dirty="0">
                <a:effectLst/>
                <a:latin typeface="Liberation Serif"/>
                <a:ea typeface="Noto Serif CJK SC"/>
                <a:cs typeface="Lucida Sans" panose="020B0602030504020204" pitchFamily="34" charset="0"/>
              </a:rPr>
              <a:t>Andremo ad introdurre brevemente il mondo delle Blockchain; parleremo delle problematiche legate alla sicurezza e come questa tecnologia può essere di aiuto; vi illustrerò gli obiettivi e le tecnologie adottate per la realizzazione del progetto finale ed, infine, vi presenterò una piccola demo del sistema proposto.</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Successivamente, 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è stato tradotto in una classe Java, tramite:</a:t>
            </a:r>
          </a:p>
          <a:p>
            <a:r>
              <a:rPr lang="it-IT" sz="1800" kern="150" dirty="0">
                <a:effectLst/>
                <a:latin typeface="Liberation Serif"/>
                <a:ea typeface="Noto Serif CJK SC"/>
                <a:cs typeface="Lucida Sans" panose="020B0602030504020204" pitchFamily="34" charset="0"/>
              </a:rPr>
              <a:t>il compilatore </a:t>
            </a:r>
            <a:r>
              <a:rPr lang="it-IT" sz="1800" kern="150" dirty="0" err="1">
                <a:effectLst/>
                <a:latin typeface="Liberation Serif"/>
                <a:ea typeface="Noto Serif CJK SC"/>
                <a:cs typeface="Lucida Sans" panose="020B0602030504020204" pitchFamily="34" charset="0"/>
              </a:rPr>
              <a:t>solcjs</a:t>
            </a:r>
            <a:r>
              <a:rPr lang="it-IT" sz="1800" kern="150" dirty="0">
                <a:effectLst/>
                <a:latin typeface="Liberation Serif"/>
                <a:ea typeface="Noto Serif CJK SC"/>
                <a:cs typeface="Lucida Sans" panose="020B0602030504020204" pitchFamily="34" charset="0"/>
              </a:rPr>
              <a:t>, per la generazione dei file </a:t>
            </a:r>
            <a:r>
              <a:rPr lang="it-IT" sz="1800" kern="150" dirty="0" err="1">
                <a:effectLst/>
                <a:latin typeface="Liberation Serif"/>
                <a:ea typeface="Noto Serif CJK SC"/>
                <a:cs typeface="Lucida Sans" panose="020B0602030504020204" pitchFamily="34" charset="0"/>
              </a:rPr>
              <a:t>Authentication.abi</a:t>
            </a:r>
            <a:r>
              <a:rPr lang="it-IT" sz="1800" kern="150" dirty="0">
                <a:effectLst/>
                <a:latin typeface="Liberation Serif"/>
                <a:ea typeface="Noto Serif CJK SC"/>
                <a:cs typeface="Lucida Sans" panose="020B0602030504020204" pitchFamily="34" charset="0"/>
              </a:rPr>
              <a:t> e </a:t>
            </a:r>
            <a:r>
              <a:rPr lang="it-IT" sz="1800" kern="150" dirty="0" err="1">
                <a:effectLst/>
                <a:latin typeface="Liberation Serif"/>
                <a:ea typeface="Noto Serif CJK SC"/>
                <a:cs typeface="Lucida Sans" panose="020B0602030504020204" pitchFamily="34" charset="0"/>
              </a:rPr>
              <a:t>Authentication.bin</a:t>
            </a:r>
            <a:endParaRPr lang="it-IT" sz="1800" kern="150" dirty="0">
              <a:effectLst/>
              <a:latin typeface="Liberation Serif"/>
              <a:ea typeface="Noto Serif CJK SC"/>
              <a:cs typeface="Lucida Sans" panose="020B0602030504020204" pitchFamily="34" charset="0"/>
            </a:endParaRPr>
          </a:p>
          <a:p>
            <a:r>
              <a:rPr lang="it-IT" sz="1800" kern="150" dirty="0">
                <a:effectLst/>
                <a:latin typeface="Liberation Serif"/>
                <a:ea typeface="Noto Serif CJK SC"/>
                <a:cs typeface="Lucida Sans" panose="020B0602030504020204" pitchFamily="34" charset="0"/>
              </a:rPr>
              <a:t>la libreria Web3j, per la creazione della classe Authentication.java.</a:t>
            </a:r>
          </a:p>
          <a:p>
            <a:pPr marL="158750" indent="0">
              <a:buNone/>
            </a:pPr>
            <a:endParaRPr lang="it-IT" sz="1800" kern="150" dirty="0">
              <a:effectLst/>
              <a:latin typeface="Liberation Serif"/>
              <a:ea typeface="Noto Serif CJK SC"/>
              <a:cs typeface="Lucida Sans" panose="020B0602030504020204" pitchFamily="34" charset="0"/>
            </a:endParaRPr>
          </a:p>
          <a:p>
            <a:pPr marL="158750" indent="0">
              <a:buNone/>
            </a:pPr>
            <a:r>
              <a:rPr lang="it-IT" sz="1800" kern="150" dirty="0">
                <a:effectLst/>
                <a:latin typeface="Liberation Serif"/>
                <a:ea typeface="Noto Serif CJK SC"/>
                <a:cs typeface="Lucida Sans" panose="020B0602030504020204" pitchFamily="34" charset="0"/>
              </a:rPr>
              <a:t>Questo ha permesso di richiamare le funzioni dello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dal framework Spring Boot.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5155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Infine, è stata collegato </a:t>
            </a:r>
            <a:r>
              <a:rPr lang="it-IT" sz="1800" kern="150" dirty="0" err="1">
                <a:effectLst/>
                <a:latin typeface="Liberation Serif"/>
                <a:ea typeface="Noto Serif CJK SC"/>
                <a:cs typeface="Lucida Sans" panose="020B0602030504020204" pitchFamily="34" charset="0"/>
              </a:rPr>
              <a:t>Metamask</a:t>
            </a:r>
            <a:r>
              <a:rPr lang="it-IT" sz="1800" kern="150" dirty="0">
                <a:effectLst/>
                <a:latin typeface="Liberation Serif"/>
                <a:ea typeface="Noto Serif CJK SC"/>
                <a:cs typeface="Lucida Sans" panose="020B0602030504020204" pitchFamily="34" charset="0"/>
              </a:rPr>
              <a:t> alla Blockchain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creando una nuova rete. Le informazioni inserite sono state reperite da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in particolare:</a:t>
            </a:r>
          </a:p>
          <a:p>
            <a:r>
              <a:rPr lang="it-IT" sz="1800" kern="150" dirty="0">
                <a:effectLst/>
                <a:latin typeface="Liberation Serif"/>
                <a:ea typeface="Noto Serif CJK SC"/>
                <a:cs typeface="Lucida Sans" panose="020B0602030504020204" pitchFamily="34" charset="0"/>
              </a:rPr>
              <a:t>Nome rete: assegniamo il nome che vorremmo che abbia la nuova rete (esempio: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a:t>
            </a:r>
          </a:p>
          <a:p>
            <a:r>
              <a:rPr lang="it-IT" sz="1800" kern="150" dirty="0">
                <a:effectLst/>
                <a:latin typeface="Liberation Serif"/>
                <a:ea typeface="Noto Serif CJK SC"/>
                <a:cs typeface="Lucida Sans" panose="020B0602030504020204" pitchFamily="34" charset="0"/>
              </a:rPr>
              <a:t>Nuovo URL RPC: è l’indirizzo http di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(HTTP://127.0.0.1:7545);</a:t>
            </a:r>
          </a:p>
          <a:p>
            <a:r>
              <a:rPr lang="it-IT" sz="1800" kern="150" dirty="0">
                <a:effectLst/>
                <a:latin typeface="Liberation Serif"/>
                <a:ea typeface="Noto Serif CJK SC"/>
                <a:cs typeface="Lucida Sans" panose="020B0602030504020204" pitchFamily="34" charset="0"/>
              </a:rPr>
              <a:t>Chain ID: si deve inserire 1337 che corrisponde all’id di </a:t>
            </a:r>
            <a:r>
              <a:rPr lang="it-IT" sz="1800" kern="150" dirty="0" err="1">
                <a:effectLst/>
                <a:latin typeface="Liberation Serif"/>
                <a:ea typeface="Noto Serif CJK SC"/>
                <a:cs typeface="Lucida Sans" panose="020B0602030504020204" pitchFamily="34" charset="0"/>
              </a:rPr>
              <a:t>Ethereum</a:t>
            </a:r>
            <a:r>
              <a:rPr lang="it-IT" sz="1800" kern="150" dirty="0">
                <a:effectLst/>
                <a:latin typeface="Liberation Serif"/>
                <a:ea typeface="Noto Serif CJK SC"/>
                <a:cs typeface="Lucida Sans" panose="020B0602030504020204" pitchFamily="34" charset="0"/>
              </a:rPr>
              <a:t>;</a:t>
            </a:r>
          </a:p>
          <a:p>
            <a:r>
              <a:rPr lang="it-IT" sz="1800" kern="150" dirty="0" err="1">
                <a:effectLst/>
                <a:latin typeface="Liberation Serif"/>
                <a:ea typeface="Noto Serif CJK SC"/>
                <a:cs typeface="Lucida Sans" panose="020B0602030504020204" pitchFamily="34" charset="0"/>
              </a:rPr>
              <a:t>Currency</a:t>
            </a:r>
            <a:r>
              <a:rPr lang="it-IT" sz="1800" kern="150" dirty="0">
                <a:effectLst/>
                <a:latin typeface="Liberation Serif"/>
                <a:ea typeface="Noto Serif CJK SC"/>
                <a:cs typeface="Lucida Sans" panose="020B0602030504020204" pitchFamily="34" charset="0"/>
              </a:rPr>
              <a:t> Symbol: si deve inserire “ETH” </a:t>
            </a:r>
            <a:r>
              <a:rPr lang="it-IT" sz="1800" kern="150" dirty="0" err="1">
                <a:effectLst/>
                <a:latin typeface="Liberation Serif"/>
                <a:ea typeface="Noto Serif CJK SC"/>
                <a:cs typeface="Lucida Sans" panose="020B0602030504020204" pitchFamily="34" charset="0"/>
              </a:rPr>
              <a:t>perchè</a:t>
            </a:r>
            <a:r>
              <a:rPr lang="it-IT" sz="1800" kern="150" dirty="0">
                <a:effectLst/>
                <a:latin typeface="Liberation Serif"/>
                <a:ea typeface="Noto Serif CJK SC"/>
                <a:cs typeface="Lucida Sans" panose="020B0602030504020204" pitchFamily="34" charset="0"/>
              </a:rPr>
              <a:t> abbiamo una Blockchain </a:t>
            </a:r>
            <a:r>
              <a:rPr lang="it-IT" sz="1800" kern="150" dirty="0" err="1">
                <a:effectLst/>
                <a:latin typeface="Liberation Serif"/>
                <a:ea typeface="Noto Serif CJK SC"/>
                <a:cs typeface="Lucida Sans" panose="020B0602030504020204" pitchFamily="34" charset="0"/>
              </a:rPr>
              <a:t>Ethereum</a:t>
            </a:r>
            <a:r>
              <a:rPr lang="it-IT" sz="1800" kern="150" dirty="0">
                <a:effectLst/>
                <a:latin typeface="Liberation Serif"/>
                <a:ea typeface="Noto Serif CJK SC"/>
                <a:cs typeface="Lucida Sans" panose="020B0602030504020204" pitchFamily="34"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1177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La Web </a:t>
            </a:r>
            <a:r>
              <a:rPr lang="it-IT" sz="1800" kern="150" dirty="0" err="1">
                <a:effectLst/>
                <a:latin typeface="Liberation Serif"/>
                <a:ea typeface="Noto Serif CJK SC"/>
                <a:cs typeface="Lucida Sans" panose="020B0602030504020204" pitchFamily="34" charset="0"/>
              </a:rPr>
              <a:t>DApp</a:t>
            </a:r>
            <a:r>
              <a:rPr lang="it-IT" sz="1800" kern="150" dirty="0">
                <a:effectLst/>
                <a:latin typeface="Liberation Serif"/>
                <a:ea typeface="Noto Serif CJK SC"/>
                <a:cs typeface="Lucida Sans" panose="020B0602030504020204" pitchFamily="34" charset="0"/>
              </a:rPr>
              <a:t> realizzata è pensata come un forum in cui gli utenti possono chiarire i loro dubbi sulla tecnologia Blockchain, registrandosi al sito. Inoltre, creando degli NFT e implementandoli, si potrà dare la possibilità agli utenti di usufruire di servizi offerti dalla Web </a:t>
            </a:r>
            <a:r>
              <a:rPr lang="it-IT" sz="1800" kern="150" dirty="0" err="1">
                <a:effectLst/>
                <a:latin typeface="Liberation Serif"/>
                <a:ea typeface="Noto Serif CJK SC"/>
                <a:cs typeface="Lucida Sans" panose="020B0602030504020204" pitchFamily="34" charset="0"/>
              </a:rPr>
              <a:t>DApp</a:t>
            </a:r>
            <a:r>
              <a:rPr lang="it-IT" sz="1800" kern="150" dirty="0">
                <a:effectLst/>
                <a:latin typeface="Liberation Serif"/>
                <a:ea typeface="Noto Serif CJK SC"/>
                <a:cs typeface="Lucida Sans" panose="020B0602030504020204" pitchFamily="34" charset="0"/>
              </a:rPr>
              <a:t>, come sconti e </a:t>
            </a:r>
            <a:r>
              <a:rPr lang="it-IT" sz="1800" kern="150" dirty="0" err="1">
                <a:effectLst/>
                <a:latin typeface="Liberation Serif"/>
                <a:ea typeface="Noto Serif CJK SC"/>
                <a:cs typeface="Lucida Sans" panose="020B0602030504020204" pitchFamily="34" charset="0"/>
              </a:rPr>
              <a:t>cashback</a:t>
            </a:r>
            <a:r>
              <a:rPr lang="it-IT" sz="1800" kern="150" dirty="0">
                <a:effectLst/>
                <a:latin typeface="Liberation Serif"/>
                <a:ea typeface="Noto Serif CJK SC"/>
                <a:cs typeface="Lucida Sans" panose="020B0602030504020204" pitchFamily="34" charset="0"/>
              </a:rPr>
              <a:t> sull’acquisto di prodotti che il sito si predispone a vendere.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2902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ltLang="zh-CN" sz="1800" b="0" i="0" u="none" strike="noStrike" kern="150" baseline="0" dirty="0">
                <a:latin typeface="Liberation Serif"/>
              </a:rPr>
              <a:t>Ora vi mostrerò una demo del progetto.</a:t>
            </a:r>
          </a:p>
        </p:txBody>
      </p:sp>
    </p:spTree>
    <p:extLst>
      <p:ext uri="{BB962C8B-B14F-4D97-AF65-F5344CB8AC3E}">
        <p14:creationId xmlns:p14="http://schemas.microsoft.com/office/powerpoint/2010/main" val="3520094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a35c373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352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Quindi, che cos’è la Blockchain?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b="0" kern="150" dirty="0">
                <a:effectLst/>
                <a:latin typeface="Liberation Serif"/>
                <a:ea typeface="Noto Serif CJK SC"/>
                <a:cs typeface="Lucida Sans" panose="020B0602030504020204" pitchFamily="34" charset="0"/>
              </a:rPr>
              <a:t>La tecnologia blockchain è una sorta di database avanzato (chiamato registro distribuito) che permette la condivisione trasparente di informazioni all’interno di una rete aziendale. Una blockchain archivia i dati in blocchi collegati tra loro in una catena. Non è possibile modificare la catena senza il consenso di tutti i nodi della rete.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f55da46cf_2_20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f55da46cf_2_20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15000"/>
              </a:lnSpc>
              <a:spcAft>
                <a:spcPts val="700"/>
              </a:spcAft>
              <a:buNone/>
            </a:pPr>
            <a:r>
              <a:rPr lang="it-IT" sz="1800" b="0" kern="150" dirty="0">
                <a:effectLst/>
                <a:latin typeface="Liberation Serif"/>
                <a:ea typeface="Noto Serif CJK SC"/>
                <a:cs typeface="Lucida Sans" panose="020B0602030504020204" pitchFamily="34" charset="0"/>
              </a:rPr>
              <a:t>La tecnologia blockchain ha le seguenti caratteristiche principali:</a:t>
            </a:r>
          </a:p>
          <a:p>
            <a:pPr marL="158750" indent="0">
              <a:lnSpc>
                <a:spcPct val="115000"/>
              </a:lnSpc>
              <a:spcAft>
                <a:spcPts val="700"/>
              </a:spcAft>
              <a:buNone/>
            </a:pPr>
            <a:endParaRPr lang="it-IT" sz="1800" b="0" kern="150" dirty="0">
              <a:effectLst/>
              <a:latin typeface="Liberation Serif"/>
              <a:ea typeface="Noto Serif CJK SC"/>
              <a:cs typeface="Lucida Sans" panose="020B0602030504020204" pitchFamily="34" charset="0"/>
            </a:endParaRPr>
          </a:p>
          <a:p>
            <a:pPr>
              <a:lnSpc>
                <a:spcPct val="115000"/>
              </a:lnSpc>
              <a:spcAft>
                <a:spcPts val="1125"/>
              </a:spcAft>
            </a:pPr>
            <a:r>
              <a:rPr lang="it-IT" sz="1800" b="0" kern="150" dirty="0">
                <a:effectLst/>
                <a:latin typeface="Liberation Serif"/>
                <a:ea typeface="Noto Serif CJK SC"/>
                <a:cs typeface="Lucida Sans" panose="020B0602030504020204" pitchFamily="34" charset="0"/>
              </a:rPr>
              <a:t>la decentralizzazione riguarda il trasferimento del controllo e del processo decisionale da un’entità centralizzata (singolo, organizzazione o gruppo) a una rete distribuita. </a:t>
            </a:r>
          </a:p>
          <a:p>
            <a:pPr marL="158750" indent="0">
              <a:lnSpc>
                <a:spcPct val="115000"/>
              </a:lnSpc>
              <a:spcAft>
                <a:spcPts val="1125"/>
              </a:spcAft>
              <a:buNone/>
            </a:pPr>
            <a:endParaRPr lang="it-IT" sz="1800" b="0" kern="150" dirty="0">
              <a:effectLst/>
              <a:latin typeface="Liberation Serif"/>
              <a:ea typeface="Noto Serif CJK SC"/>
              <a:cs typeface="Lucida Sans" panose="020B0602030504020204" pitchFamily="34" charset="0"/>
            </a:endParaRPr>
          </a:p>
          <a:p>
            <a:pPr>
              <a:spcBef>
                <a:spcPts val="700"/>
              </a:spcBef>
              <a:spcAft>
                <a:spcPts val="600"/>
              </a:spcAft>
            </a:pPr>
            <a:r>
              <a:rPr lang="it-IT" sz="1800" b="0" kern="150" dirty="0">
                <a:solidFill>
                  <a:srgbClr val="C9211E"/>
                </a:solidFill>
                <a:effectLst/>
                <a:latin typeface="Liberation Serif"/>
              </a:rPr>
              <a:t>Immutabilità</a:t>
            </a:r>
            <a:r>
              <a:rPr lang="it-IT" sz="1800" b="0" kern="150" dirty="0">
                <a:solidFill>
                  <a:srgbClr val="C9211E"/>
                </a:solidFill>
                <a:effectLst/>
                <a:latin typeface="Liberation Serif"/>
                <a:cs typeface="Arial"/>
              </a:rPr>
              <a:t> </a:t>
            </a:r>
            <a:r>
              <a:rPr lang="it-IT" sz="1800" b="0" kern="150" dirty="0">
                <a:effectLst/>
                <a:latin typeface="Liberation Serif"/>
                <a:ea typeface="Noto Serif CJK SC"/>
                <a:cs typeface="Lucida Sans" panose="020B0602030504020204" pitchFamily="34" charset="0"/>
              </a:rPr>
              <a:t>significa che qualcosa non può essere modificato o alterato. Nessun partecipante può manomettere una transazione una volta che qualcuno l’ha registrata nella blockchain.</a:t>
            </a:r>
          </a:p>
          <a:p>
            <a:pPr>
              <a:spcBef>
                <a:spcPts val="700"/>
              </a:spcBef>
              <a:spcAft>
                <a:spcPts val="600"/>
              </a:spcAft>
            </a:pPr>
            <a:endParaRPr lang="it-IT" sz="1800" b="0" kern="150" dirty="0">
              <a:effectLst/>
              <a:latin typeface="Liberation Serif"/>
              <a:ea typeface="Noto Serif CJK SC"/>
              <a:cs typeface="Lucida Sans" panose="020B0602030504020204" pitchFamily="34" charset="0"/>
            </a:endParaRPr>
          </a:p>
          <a:p>
            <a:pPr>
              <a:spcBef>
                <a:spcPts val="700"/>
              </a:spcBef>
              <a:spcAft>
                <a:spcPts val="600"/>
              </a:spcAft>
            </a:pPr>
            <a:r>
              <a:rPr lang="it-IT" sz="1800" b="0" kern="150" dirty="0">
                <a:solidFill>
                  <a:srgbClr val="C9211E"/>
                </a:solidFill>
                <a:effectLst/>
                <a:latin typeface="Liberation Serif"/>
              </a:rPr>
              <a:t>Il concetto di consenso riguarda la r</a:t>
            </a:r>
            <a:r>
              <a:rPr lang="it-IT" sz="1800" b="0" kern="150" dirty="0">
                <a:effectLst/>
                <a:latin typeface="Liberation Serif"/>
                <a:ea typeface="Noto Serif CJK SC"/>
                <a:cs typeface="Lucida Sans" panose="020B0602030504020204" pitchFamily="34" charset="0"/>
              </a:rPr>
              <a:t>egistrazione delle nuove transazioni che avviene quando la maggioranza dei partecipanti alla rete dà il proprio consenso.</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kern="150" dirty="0">
                <a:effectLst/>
                <a:latin typeface="Liberation Serif"/>
                <a:ea typeface="Noto Serif CJK SC"/>
                <a:cs typeface="Lucida Sans" panose="020B0602030504020204" pitchFamily="34" charset="0"/>
              </a:rPr>
              <a:t>Un esempio di Blockchain è </a:t>
            </a:r>
            <a:r>
              <a:rPr lang="it-IT" sz="1800" kern="150" dirty="0" err="1">
                <a:effectLst/>
                <a:latin typeface="Liberation Serif"/>
                <a:ea typeface="Noto Serif CJK SC"/>
                <a:cs typeface="Lucida Sans" panose="020B0602030504020204" pitchFamily="34" charset="0"/>
              </a:rPr>
              <a:t>Ethereum</a:t>
            </a:r>
            <a:r>
              <a:rPr lang="it-IT" sz="1800" kern="150" dirty="0">
                <a:effectLst/>
                <a:latin typeface="Liberation Serif"/>
                <a:ea typeface="Noto Serif CJK SC"/>
                <a:cs typeface="Lucida Sans" panose="020B0602030504020204" pitchFamily="34" charset="0"/>
              </a:rPr>
              <a:t> la più grande piattaforma software decentralizzata che consente lo sviluppo di smart </a:t>
            </a:r>
            <a:r>
              <a:rPr lang="it-IT" sz="1800" kern="150" dirty="0" err="1">
                <a:effectLst/>
                <a:latin typeface="Liberation Serif"/>
                <a:ea typeface="Noto Serif CJK SC"/>
                <a:cs typeface="Lucida Sans" panose="020B0602030504020204" pitchFamily="34" charset="0"/>
              </a:rPr>
              <a:t>contracts</a:t>
            </a:r>
            <a:r>
              <a:rPr lang="it-IT" sz="1800" kern="150" dirty="0">
                <a:effectLst/>
                <a:latin typeface="Liberation Serif"/>
                <a:ea typeface="Noto Serif CJK SC"/>
                <a:cs typeface="Lucida Sans" panose="020B0602030504020204" pitchFamily="34" charset="0"/>
              </a:rPr>
              <a:t> e applicazioni implementate al di sopra di una Blockchain </a:t>
            </a:r>
            <a:r>
              <a:rPr lang="it-IT" sz="1800" kern="150" dirty="0" err="1">
                <a:effectLst/>
                <a:latin typeface="Liberation Serif"/>
                <a:ea typeface="Noto Serif CJK SC"/>
                <a:cs typeface="Lucida Sans" panose="020B0602030504020204" pitchFamily="34" charset="0"/>
              </a:rPr>
              <a:t>permissionless</a:t>
            </a:r>
            <a:r>
              <a:rPr lang="it-IT" sz="1800" kern="150" dirty="0">
                <a:effectLst/>
                <a:latin typeface="Liberation Serif"/>
                <a:ea typeface="Noto Serif CJK SC"/>
                <a:cs typeface="Lucida Sans" panose="020B0602030504020204" pitchFamily="34" charset="0"/>
              </a:rPr>
              <a:t>. È composta da una rete Blockchain ed una </a:t>
            </a:r>
            <a:r>
              <a:rPr lang="it-IT" sz="1800" kern="150" dirty="0" err="1">
                <a:effectLst/>
                <a:latin typeface="Liberation Serif"/>
                <a:ea typeface="Noto Serif CJK SC"/>
                <a:cs typeface="Lucida Sans" panose="020B0602030504020204" pitchFamily="34" charset="0"/>
              </a:rPr>
              <a:t>cryptovaluta</a:t>
            </a:r>
            <a:r>
              <a:rPr lang="it-IT" sz="1800" kern="150" dirty="0">
                <a:effectLst/>
                <a:latin typeface="Liberation Serif"/>
                <a:ea typeface="Noto Serif CJK SC"/>
                <a:cs typeface="Lucida Sans" panose="020B0602030504020204" pitchFamily="34" charset="0"/>
              </a:rPr>
              <a:t>, chiamata Ether (ETH), usata per pagare gas (un’unità di calcolo utilizzata nelle transazioni).</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b="0" kern="150" dirty="0">
                <a:effectLst/>
                <a:latin typeface="Liberation Serif"/>
                <a:ea typeface="Noto Serif CJK SC"/>
                <a:cs typeface="Lucida Sans" panose="020B0602030504020204" pitchFamily="34" charset="0"/>
              </a:rPr>
              <a:t>Parliamo ora dell’importanza della blockchain e come può aiutare a mantenere i nostri dati al sicuro.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3370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e02560640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e02560640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b="0" kern="150" dirty="0">
                <a:effectLst/>
                <a:latin typeface="Liberation Serif"/>
                <a:ea typeface="Noto Serif CJK SC"/>
                <a:cs typeface="Lucida Sans" panose="020B0602030504020204" pitchFamily="34" charset="0"/>
              </a:rPr>
              <a:t>Le Web Application odierne si basano sul principio di offrire servizi in cambio dei dati degli utenti. Questo comporta sia una centralizzazione che una perdita del controllo dei dati da parte degli utenti, generando problemi di sicurezza. La Blockchain, attraverso un ecosistema decentralizzato, punta a ridare tale controllo agli utenti, concentrandosi in modo particolare su temi riguardanti la privacy.</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f55da46cf_2_20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9f55da46cf_2_20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15000"/>
              </a:lnSpc>
              <a:spcAft>
                <a:spcPts val="700"/>
              </a:spcAft>
              <a:buNone/>
            </a:pPr>
            <a:r>
              <a:rPr lang="it-IT" sz="1800" b="0" kern="150" dirty="0">
                <a:effectLst/>
                <a:latin typeface="Liberation Serif"/>
                <a:ea typeface="Noto Serif CJK SC"/>
                <a:cs typeface="Lucida Sans" panose="020B0602030504020204" pitchFamily="34" charset="0"/>
              </a:rPr>
              <a:t>Nel mondo del gaming la Blockchain è cruciale perché, ad esempio, ogni giocatore può essere in possesso di oggetti rari chiave per la risoluzione di un livello di gioco; e questi non possono essere ceduti o venduti senza il consenso del proprietario. Stesso discorso vale per le proprietà acquistate nel mondo virtuale (il </a:t>
            </a:r>
            <a:r>
              <a:rPr lang="it-IT" sz="1800" b="0" kern="150" dirty="0" err="1">
                <a:effectLst/>
                <a:latin typeface="Liberation Serif"/>
                <a:ea typeface="Noto Serif CJK SC"/>
                <a:cs typeface="Lucida Sans" panose="020B0602030504020204" pitchFamily="34" charset="0"/>
              </a:rPr>
              <a:t>metaverso</a:t>
            </a:r>
            <a:r>
              <a:rPr lang="it-IT" sz="1800" b="0" kern="150" dirty="0">
                <a:effectLst/>
                <a:latin typeface="Liberation Serif"/>
                <a:ea typeface="Noto Serif CJK SC"/>
                <a:cs typeface="Lucida Sans" panose="020B0602030504020204" pitchFamily="34" charset="0"/>
              </a:rPr>
              <a:t>) e appartenenti a chi le ha pagate.</a:t>
            </a:r>
          </a:p>
          <a:p>
            <a:pPr marL="0" lvl="0" indent="0" algn="l" rtl="0">
              <a:spcBef>
                <a:spcPts val="0"/>
              </a:spcBef>
              <a:spcAft>
                <a:spcPts val="0"/>
              </a:spcAft>
              <a:buNone/>
            </a:pPr>
            <a:endParaRPr b="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t="-60" b="-50"/>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alphaModFix/>
          </a:blip>
          <a:srcRect t="-60" b="-50"/>
          <a:stretch/>
        </p:blipFill>
        <p:spPr>
          <a:xfrm rot="5" flipH="1">
            <a:off x="-1574725" y="3918221"/>
            <a:ext cx="10974530" cy="1313608"/>
          </a:xfrm>
          <a:prstGeom prst="rect">
            <a:avLst/>
          </a:prstGeom>
          <a:noFill/>
          <a:ln>
            <a:noFill/>
          </a:ln>
        </p:spPr>
      </p:pic>
      <p:sp>
        <p:nvSpPr>
          <p:cNvPr id="115" name="Google Shape;115;p21"/>
          <p:cNvSpPr txBox="1">
            <a:spLocks noGrp="1"/>
          </p:cNvSpPr>
          <p:nvPr>
            <p:ph type="title"/>
          </p:nvPr>
        </p:nvSpPr>
        <p:spPr>
          <a:xfrm>
            <a:off x="4301488" y="3113065"/>
            <a:ext cx="3382500" cy="429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2"/>
                </a:solidFill>
              </a:defRPr>
            </a:lvl1pPr>
            <a:lvl2pPr lvl="1" algn="r" rtl="0">
              <a:spcBef>
                <a:spcPts val="0"/>
              </a:spcBef>
              <a:spcAft>
                <a:spcPts val="0"/>
              </a:spcAft>
              <a:buNone/>
              <a:defRPr sz="1800">
                <a:solidFill>
                  <a:schemeClr val="lt1"/>
                </a:solidFill>
              </a:defRPr>
            </a:lvl2pPr>
            <a:lvl3pPr lvl="2" algn="r" rtl="0">
              <a:spcBef>
                <a:spcPts val="0"/>
              </a:spcBef>
              <a:spcAft>
                <a:spcPts val="0"/>
              </a:spcAft>
              <a:buNone/>
              <a:defRPr sz="1800">
                <a:solidFill>
                  <a:schemeClr val="lt1"/>
                </a:solidFill>
              </a:defRPr>
            </a:lvl3pPr>
            <a:lvl4pPr lvl="3" algn="r" rtl="0">
              <a:spcBef>
                <a:spcPts val="0"/>
              </a:spcBef>
              <a:spcAft>
                <a:spcPts val="0"/>
              </a:spcAft>
              <a:buNone/>
              <a:defRPr sz="1800">
                <a:solidFill>
                  <a:schemeClr val="lt1"/>
                </a:solidFill>
              </a:defRPr>
            </a:lvl4pPr>
            <a:lvl5pPr lvl="4" algn="r" rtl="0">
              <a:spcBef>
                <a:spcPts val="0"/>
              </a:spcBef>
              <a:spcAft>
                <a:spcPts val="0"/>
              </a:spcAft>
              <a:buNone/>
              <a:defRPr sz="1800">
                <a:solidFill>
                  <a:schemeClr val="lt1"/>
                </a:solidFill>
              </a:defRPr>
            </a:lvl5pPr>
            <a:lvl6pPr lvl="5" algn="r" rtl="0">
              <a:spcBef>
                <a:spcPts val="0"/>
              </a:spcBef>
              <a:spcAft>
                <a:spcPts val="0"/>
              </a:spcAft>
              <a:buNone/>
              <a:defRPr sz="1800">
                <a:solidFill>
                  <a:schemeClr val="lt1"/>
                </a:solidFill>
              </a:defRPr>
            </a:lvl6pPr>
            <a:lvl7pPr lvl="6" algn="r" rtl="0">
              <a:spcBef>
                <a:spcPts val="0"/>
              </a:spcBef>
              <a:spcAft>
                <a:spcPts val="0"/>
              </a:spcAft>
              <a:buNone/>
              <a:defRPr sz="1800">
                <a:solidFill>
                  <a:schemeClr val="lt1"/>
                </a:solidFill>
              </a:defRPr>
            </a:lvl7pPr>
            <a:lvl8pPr lvl="7" algn="r" rtl="0">
              <a:spcBef>
                <a:spcPts val="0"/>
              </a:spcBef>
              <a:spcAft>
                <a:spcPts val="0"/>
              </a:spcAft>
              <a:buNone/>
              <a:defRPr sz="1800">
                <a:solidFill>
                  <a:schemeClr val="lt1"/>
                </a:solidFill>
              </a:defRPr>
            </a:lvl8pPr>
            <a:lvl9pPr lvl="8" algn="r" rtl="0">
              <a:spcBef>
                <a:spcPts val="0"/>
              </a:spcBef>
              <a:spcAft>
                <a:spcPts val="0"/>
              </a:spcAft>
              <a:buNone/>
              <a:defRPr sz="1800">
                <a:solidFill>
                  <a:schemeClr val="lt1"/>
                </a:solidFill>
              </a:defRPr>
            </a:lvl9pPr>
          </a:lstStyle>
          <a:p>
            <a:endParaRPr/>
          </a:p>
        </p:txBody>
      </p:sp>
      <p:sp>
        <p:nvSpPr>
          <p:cNvPr id="116" name="Google Shape;116;p21"/>
          <p:cNvSpPr txBox="1">
            <a:spLocks noGrp="1"/>
          </p:cNvSpPr>
          <p:nvPr>
            <p:ph type="subTitle" idx="1"/>
          </p:nvPr>
        </p:nvSpPr>
        <p:spPr>
          <a:xfrm>
            <a:off x="2647613" y="2045538"/>
            <a:ext cx="5258700" cy="1012500"/>
          </a:xfrm>
          <a:prstGeom prst="rect">
            <a:avLst/>
          </a:prstGeom>
          <a:noFill/>
        </p:spPr>
        <p:txBody>
          <a:bodyPr spcFirstLastPara="1" wrap="square" lIns="91425" tIns="91425" rIns="91425" bIns="91425" anchor="ctr" anchorCtr="0">
            <a:noAutofit/>
          </a:bodyPr>
          <a:lstStyle>
            <a:lvl1pPr marR="228600" lvl="0" algn="r" rtl="0">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2"/>
          </p:nvPr>
        </p:nvSpPr>
        <p:spPr>
          <a:xfrm>
            <a:off x="1237688" y="2002216"/>
            <a:ext cx="1787700" cy="1052400"/>
          </a:xfrm>
          <a:prstGeom prst="rect">
            <a:avLst/>
          </a:prstGeom>
        </p:spPr>
        <p:txBody>
          <a:bodyPr spcFirstLastPara="1" wrap="square" lIns="91425" tIns="91425" rIns="91425" bIns="91425" anchor="t" anchorCtr="0">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sz="3500" b="1"/>
            </a:lvl2pPr>
            <a:lvl3pPr lvl="2" rtl="0">
              <a:spcBef>
                <a:spcPts val="0"/>
              </a:spcBef>
              <a:spcAft>
                <a:spcPts val="0"/>
              </a:spcAft>
              <a:buSzPts val="3500"/>
              <a:buNone/>
              <a:defRPr sz="3500" b="1"/>
            </a:lvl3pPr>
            <a:lvl4pPr lvl="3" rtl="0">
              <a:spcBef>
                <a:spcPts val="0"/>
              </a:spcBef>
              <a:spcAft>
                <a:spcPts val="0"/>
              </a:spcAft>
              <a:buSzPts val="3500"/>
              <a:buNone/>
              <a:defRPr sz="3500" b="1"/>
            </a:lvl4pPr>
            <a:lvl5pPr lvl="4" rtl="0">
              <a:spcBef>
                <a:spcPts val="0"/>
              </a:spcBef>
              <a:spcAft>
                <a:spcPts val="0"/>
              </a:spcAft>
              <a:buSzPts val="3500"/>
              <a:buNone/>
              <a:defRPr sz="3500" b="1"/>
            </a:lvl5pPr>
            <a:lvl6pPr lvl="5" rtl="0">
              <a:spcBef>
                <a:spcPts val="0"/>
              </a:spcBef>
              <a:spcAft>
                <a:spcPts val="0"/>
              </a:spcAft>
              <a:buSzPts val="3500"/>
              <a:buNone/>
              <a:defRPr sz="3500" b="1"/>
            </a:lvl6pPr>
            <a:lvl7pPr lvl="6" rtl="0">
              <a:spcBef>
                <a:spcPts val="0"/>
              </a:spcBef>
              <a:spcAft>
                <a:spcPts val="0"/>
              </a:spcAft>
              <a:buSzPts val="3500"/>
              <a:buNone/>
              <a:defRPr sz="3500" b="1"/>
            </a:lvl7pPr>
            <a:lvl8pPr lvl="7" rtl="0">
              <a:spcBef>
                <a:spcPts val="0"/>
              </a:spcBef>
              <a:spcAft>
                <a:spcPts val="0"/>
              </a:spcAft>
              <a:buSzPts val="3500"/>
              <a:buNone/>
              <a:defRPr sz="3500" b="1"/>
            </a:lvl8pPr>
            <a:lvl9pPr lvl="8" rtl="0">
              <a:spcBef>
                <a:spcPts val="0"/>
              </a:spcBef>
              <a:spcAft>
                <a:spcPts val="0"/>
              </a:spcAft>
              <a:buSzPts val="3500"/>
              <a:buNone/>
              <a:defRPr sz="3500" b="1"/>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20" name="Google Shape;120;p22"/>
          <p:cNvSpPr txBox="1">
            <a:spLocks noGrp="1"/>
          </p:cNvSpPr>
          <p:nvPr>
            <p:ph type="ctrTitle"/>
          </p:nvPr>
        </p:nvSpPr>
        <p:spPr>
          <a:xfrm>
            <a:off x="879625"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1" name="Google Shape;121;p22"/>
          <p:cNvSpPr txBox="1">
            <a:spLocks noGrp="1"/>
          </p:cNvSpPr>
          <p:nvPr>
            <p:ph type="subTitle" idx="1"/>
          </p:nvPr>
        </p:nvSpPr>
        <p:spPr>
          <a:xfrm>
            <a:off x="879625"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2" name="Google Shape;122;p22"/>
          <p:cNvSpPr txBox="1">
            <a:spLocks noGrp="1"/>
          </p:cNvSpPr>
          <p:nvPr>
            <p:ph type="ctrTitle" idx="2"/>
          </p:nvPr>
        </p:nvSpPr>
        <p:spPr>
          <a:xfrm>
            <a:off x="353826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3" name="Google Shape;123;p22"/>
          <p:cNvSpPr txBox="1">
            <a:spLocks noGrp="1"/>
          </p:cNvSpPr>
          <p:nvPr>
            <p:ph type="subTitle" idx="3"/>
          </p:nvPr>
        </p:nvSpPr>
        <p:spPr>
          <a:xfrm>
            <a:off x="3538260"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4" name="Google Shape;124;p22"/>
          <p:cNvSpPr txBox="1">
            <a:spLocks noGrp="1"/>
          </p:cNvSpPr>
          <p:nvPr>
            <p:ph type="ctrTitle" idx="4"/>
          </p:nvPr>
        </p:nvSpPr>
        <p:spPr>
          <a:xfrm>
            <a:off x="619693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5" name="Google Shape;125;p22"/>
          <p:cNvSpPr txBox="1">
            <a:spLocks noGrp="1"/>
          </p:cNvSpPr>
          <p:nvPr>
            <p:ph type="subTitle" idx="5"/>
          </p:nvPr>
        </p:nvSpPr>
        <p:spPr>
          <a:xfrm>
            <a:off x="6196927"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6" name="Google Shape;126;p22"/>
          <p:cNvSpPr txBox="1">
            <a:spLocks noGrp="1"/>
          </p:cNvSpPr>
          <p:nvPr>
            <p:ph type="ctrTitle" idx="6"/>
          </p:nvPr>
        </p:nvSpPr>
        <p:spPr>
          <a:xfrm>
            <a:off x="879625"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 name="Google Shape;127;p22"/>
          <p:cNvSpPr txBox="1">
            <a:spLocks noGrp="1"/>
          </p:cNvSpPr>
          <p:nvPr>
            <p:ph type="subTitle" idx="7"/>
          </p:nvPr>
        </p:nvSpPr>
        <p:spPr>
          <a:xfrm>
            <a:off x="879625"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8" name="Google Shape;128;p22"/>
          <p:cNvSpPr txBox="1">
            <a:spLocks noGrp="1"/>
          </p:cNvSpPr>
          <p:nvPr>
            <p:ph type="ctrTitle" idx="8"/>
          </p:nvPr>
        </p:nvSpPr>
        <p:spPr>
          <a:xfrm>
            <a:off x="353826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9" name="Google Shape;129;p22"/>
          <p:cNvSpPr txBox="1">
            <a:spLocks noGrp="1"/>
          </p:cNvSpPr>
          <p:nvPr>
            <p:ph type="subTitle" idx="9"/>
          </p:nvPr>
        </p:nvSpPr>
        <p:spPr>
          <a:xfrm>
            <a:off x="3538260"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0" name="Google Shape;130;p22"/>
          <p:cNvSpPr txBox="1">
            <a:spLocks noGrp="1"/>
          </p:cNvSpPr>
          <p:nvPr>
            <p:ph type="ctrTitle" idx="13"/>
          </p:nvPr>
        </p:nvSpPr>
        <p:spPr>
          <a:xfrm>
            <a:off x="619693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1" name="Google Shape;131;p22"/>
          <p:cNvSpPr txBox="1">
            <a:spLocks noGrp="1"/>
          </p:cNvSpPr>
          <p:nvPr>
            <p:ph type="subTitle" idx="14"/>
          </p:nvPr>
        </p:nvSpPr>
        <p:spPr>
          <a:xfrm>
            <a:off x="6196927"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2" name="Google Shape;132;p22"/>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9" name="Google Shape;19;p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0" name="Google Shape;20;p4"/>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spcBef>
                <a:spcPts val="1600"/>
              </a:spcBef>
              <a:spcAft>
                <a:spcPts val="0"/>
              </a:spcAft>
              <a:buClr>
                <a:schemeClr val="dk1"/>
              </a:buClr>
              <a:buSzPts val="1200"/>
              <a:buFont typeface="Muli"/>
              <a:buAutoNum type="alphaLcPeriod"/>
              <a:defRPr/>
            </a:lvl2pPr>
            <a:lvl3pPr marL="1371600" lvl="2" indent="-304800" rtl="0">
              <a:spcBef>
                <a:spcPts val="1600"/>
              </a:spcBef>
              <a:spcAft>
                <a:spcPts val="0"/>
              </a:spcAft>
              <a:buClr>
                <a:schemeClr val="dk1"/>
              </a:buClr>
              <a:buSzPts val="1200"/>
              <a:buFont typeface="Muli"/>
              <a:buAutoNum type="romanLcPeriod"/>
              <a:defRPr/>
            </a:lvl3pPr>
            <a:lvl4pPr marL="1828800" lvl="3" indent="-304800" rtl="0">
              <a:spcBef>
                <a:spcPts val="1600"/>
              </a:spcBef>
              <a:spcAft>
                <a:spcPts val="0"/>
              </a:spcAft>
              <a:buClr>
                <a:schemeClr val="dk1"/>
              </a:buClr>
              <a:buSzPts val="1200"/>
              <a:buFont typeface="Muli"/>
              <a:buAutoNum type="arabicPeriod"/>
              <a:defRPr/>
            </a:lvl4pPr>
            <a:lvl5pPr marL="2286000" lvl="4" indent="-304800" rtl="0">
              <a:spcBef>
                <a:spcPts val="1600"/>
              </a:spcBef>
              <a:spcAft>
                <a:spcPts val="0"/>
              </a:spcAft>
              <a:buClr>
                <a:schemeClr val="dk1"/>
              </a:buClr>
              <a:buSzPts val="1200"/>
              <a:buFont typeface="Muli"/>
              <a:buAutoNum type="alphaLcPeriod"/>
              <a:defRPr/>
            </a:lvl5pPr>
            <a:lvl6pPr marL="2743200" lvl="5" indent="-304800" rtl="0">
              <a:spcBef>
                <a:spcPts val="1600"/>
              </a:spcBef>
              <a:spcAft>
                <a:spcPts val="0"/>
              </a:spcAft>
              <a:buClr>
                <a:schemeClr val="dk1"/>
              </a:buClr>
              <a:buSzPts val="1200"/>
              <a:buFont typeface="Muli"/>
              <a:buAutoNum type="romanLcPeriod"/>
              <a:defRPr/>
            </a:lvl6pPr>
            <a:lvl7pPr marL="3200400" lvl="6" indent="-304800" rtl="0">
              <a:spcBef>
                <a:spcPts val="1600"/>
              </a:spcBef>
              <a:spcAft>
                <a:spcPts val="0"/>
              </a:spcAft>
              <a:buClr>
                <a:schemeClr val="dk1"/>
              </a:buClr>
              <a:buSzPts val="1200"/>
              <a:buFont typeface="Muli"/>
              <a:buAutoNum type="arabicPeriod"/>
              <a:defRPr/>
            </a:lvl7pPr>
            <a:lvl8pPr marL="3657600" lvl="7" indent="-304800" rtl="0">
              <a:spcBef>
                <a:spcPts val="1600"/>
              </a:spcBef>
              <a:spcAft>
                <a:spcPts val="0"/>
              </a:spcAft>
              <a:buClr>
                <a:schemeClr val="dk1"/>
              </a:buClr>
              <a:buSzPts val="1200"/>
              <a:buFont typeface="Muli"/>
              <a:buAutoNum type="alphaLcPeriod"/>
              <a:defRPr/>
            </a:lvl8pPr>
            <a:lvl9pPr marL="4114800" lvl="8" indent="-304800" rtl="0">
              <a:spcBef>
                <a:spcPts val="1600"/>
              </a:spcBef>
              <a:spcAft>
                <a:spcPts val="1600"/>
              </a:spcAft>
              <a:buClr>
                <a:schemeClr val="dk1"/>
              </a:buClr>
              <a:buSzPts val="1200"/>
              <a:buFont typeface="Muli"/>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23" name="Google Shape;23;p5"/>
          <p:cNvSpPr txBox="1">
            <a:spLocks noGrp="1"/>
          </p:cNvSpPr>
          <p:nvPr>
            <p:ph type="ctrTitle"/>
          </p:nvPr>
        </p:nvSpPr>
        <p:spPr>
          <a:xfrm>
            <a:off x="1638431" y="1606100"/>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4" name="Google Shape;24;p5"/>
          <p:cNvSpPr txBox="1">
            <a:spLocks noGrp="1"/>
          </p:cNvSpPr>
          <p:nvPr>
            <p:ph type="subTitle" idx="1"/>
          </p:nvPr>
        </p:nvSpPr>
        <p:spPr>
          <a:xfrm>
            <a:off x="1638425" y="1993300"/>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5" name="Google Shape;25;p5"/>
          <p:cNvSpPr txBox="1">
            <a:spLocks noGrp="1"/>
          </p:cNvSpPr>
          <p:nvPr>
            <p:ph type="ctrTitle" idx="2"/>
          </p:nvPr>
        </p:nvSpPr>
        <p:spPr>
          <a:xfrm>
            <a:off x="5282438" y="3224959"/>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 name="Google Shape;26;p5"/>
          <p:cNvSpPr txBox="1">
            <a:spLocks noGrp="1"/>
          </p:cNvSpPr>
          <p:nvPr>
            <p:ph type="subTitle" idx="3"/>
          </p:nvPr>
        </p:nvSpPr>
        <p:spPr>
          <a:xfrm>
            <a:off x="5282430" y="3612159"/>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7" name="Google Shape;27;p5"/>
          <p:cNvSpPr txBox="1">
            <a:spLocks noGrp="1"/>
          </p:cNvSpPr>
          <p:nvPr>
            <p:ph type="title" idx="4"/>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3" name="Google Shape;33;p7"/>
          <p:cNvSpPr txBox="1">
            <a:spLocks noGrp="1"/>
          </p:cNvSpPr>
          <p:nvPr>
            <p:ph type="subTitle" idx="1"/>
          </p:nvPr>
        </p:nvSpPr>
        <p:spPr>
          <a:xfrm>
            <a:off x="6299325" y="1682875"/>
            <a:ext cx="2112600" cy="26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algn="ctr" rtl="0">
              <a:lnSpc>
                <a:spcPct val="100000"/>
              </a:lnSpc>
              <a:spcBef>
                <a:spcPts val="1600"/>
              </a:spcBef>
              <a:spcAft>
                <a:spcPts val="0"/>
              </a:spcAft>
              <a:buClr>
                <a:schemeClr val="lt1"/>
              </a:buClr>
              <a:buSzPts val="1600"/>
              <a:buChar char="○"/>
              <a:defRPr sz="1600">
                <a:solidFill>
                  <a:schemeClr val="lt1"/>
                </a:solidFill>
              </a:defRPr>
            </a:lvl2pPr>
            <a:lvl3pPr lvl="2" algn="ctr" rtl="0">
              <a:lnSpc>
                <a:spcPct val="100000"/>
              </a:lnSpc>
              <a:spcBef>
                <a:spcPts val="0"/>
              </a:spcBef>
              <a:spcAft>
                <a:spcPts val="0"/>
              </a:spcAft>
              <a:buClr>
                <a:schemeClr val="lt1"/>
              </a:buClr>
              <a:buSzPts val="1600"/>
              <a:buChar char="■"/>
              <a:defRPr sz="1600">
                <a:solidFill>
                  <a:schemeClr val="lt1"/>
                </a:solidFill>
              </a:defRPr>
            </a:lvl3pPr>
            <a:lvl4pPr lvl="3" algn="ctr" rtl="0">
              <a:lnSpc>
                <a:spcPct val="100000"/>
              </a:lnSpc>
              <a:spcBef>
                <a:spcPts val="0"/>
              </a:spcBef>
              <a:spcAft>
                <a:spcPts val="0"/>
              </a:spcAft>
              <a:buClr>
                <a:schemeClr val="lt1"/>
              </a:buClr>
              <a:buSzPts val="1600"/>
              <a:buChar char="●"/>
              <a:defRPr sz="1600">
                <a:solidFill>
                  <a:schemeClr val="lt1"/>
                </a:solidFill>
              </a:defRPr>
            </a:lvl4pPr>
            <a:lvl5pPr lvl="4" algn="ctr" rtl="0">
              <a:lnSpc>
                <a:spcPct val="100000"/>
              </a:lnSpc>
              <a:spcBef>
                <a:spcPts val="0"/>
              </a:spcBef>
              <a:spcAft>
                <a:spcPts val="0"/>
              </a:spcAft>
              <a:buClr>
                <a:schemeClr val="lt1"/>
              </a:buClr>
              <a:buSzPts val="1600"/>
              <a:buChar char="○"/>
              <a:defRPr sz="1600">
                <a:solidFill>
                  <a:schemeClr val="lt1"/>
                </a:solidFill>
              </a:defRPr>
            </a:lvl5pPr>
            <a:lvl6pPr lvl="5" algn="ctr" rtl="0">
              <a:lnSpc>
                <a:spcPct val="100000"/>
              </a:lnSpc>
              <a:spcBef>
                <a:spcPts val="0"/>
              </a:spcBef>
              <a:spcAft>
                <a:spcPts val="0"/>
              </a:spcAft>
              <a:buClr>
                <a:schemeClr val="lt1"/>
              </a:buClr>
              <a:buSzPts val="1600"/>
              <a:buChar char="■"/>
              <a:defRPr sz="1600">
                <a:solidFill>
                  <a:schemeClr val="lt1"/>
                </a:solidFill>
              </a:defRPr>
            </a:lvl6pPr>
            <a:lvl7pPr lvl="6" algn="ctr" rtl="0">
              <a:lnSpc>
                <a:spcPct val="100000"/>
              </a:lnSpc>
              <a:spcBef>
                <a:spcPts val="0"/>
              </a:spcBef>
              <a:spcAft>
                <a:spcPts val="0"/>
              </a:spcAft>
              <a:buClr>
                <a:schemeClr val="lt1"/>
              </a:buClr>
              <a:buSzPts val="1600"/>
              <a:buChar char="●"/>
              <a:defRPr sz="1600">
                <a:solidFill>
                  <a:schemeClr val="lt1"/>
                </a:solidFill>
              </a:defRPr>
            </a:lvl7pPr>
            <a:lvl8pPr lvl="7" algn="ctr" rtl="0">
              <a:lnSpc>
                <a:spcPct val="100000"/>
              </a:lnSpc>
              <a:spcBef>
                <a:spcPts val="0"/>
              </a:spcBef>
              <a:spcAft>
                <a:spcPts val="0"/>
              </a:spcAft>
              <a:buClr>
                <a:schemeClr val="lt1"/>
              </a:buClr>
              <a:buSzPts val="1600"/>
              <a:buChar char="○"/>
              <a:defRPr sz="1600">
                <a:solidFill>
                  <a:schemeClr val="lt1"/>
                </a:solidFill>
              </a:defRPr>
            </a:lvl8pPr>
            <a:lvl9pPr lvl="8" algn="ctr" rtl="0">
              <a:lnSpc>
                <a:spcPct val="100000"/>
              </a:lnSpc>
              <a:spcBef>
                <a:spcPts val="0"/>
              </a:spcBef>
              <a:spcAft>
                <a:spcPts val="0"/>
              </a:spcAft>
              <a:buClr>
                <a:schemeClr val="lt1"/>
              </a:buClr>
              <a:buSzPts val="1600"/>
              <a:buChar char="■"/>
              <a:defRPr sz="1600">
                <a:solidFill>
                  <a:schemeClr val="lt1"/>
                </a:solidFill>
              </a:defRPr>
            </a:lvl9pPr>
          </a:lstStyle>
          <a:p>
            <a:endParaRPr/>
          </a:p>
        </p:txBody>
      </p:sp>
      <p:sp>
        <p:nvSpPr>
          <p:cNvPr id="34" name="Google Shape;34;p7"/>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1" r:id="rId11"/>
    <p:sldLayoutId id="2147483665" r:id="rId12"/>
    <p:sldLayoutId id="2147483667" r:id="rId13"/>
    <p:sldLayoutId id="2147483668" r:id="rId14"/>
    <p:sldLayoutId id="2147483670" r:id="rId15"/>
    <p:sldLayoutId id="214748367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6.sv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7" name="Elemento grafico 6">
            <a:extLst>
              <a:ext uri="{FF2B5EF4-FFF2-40B4-BE49-F238E27FC236}">
                <a16:creationId xmlns:a16="http://schemas.microsoft.com/office/drawing/2014/main" id="{C9081AD0-782E-F4E9-2F15-1B5EC4742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6904" y="122467"/>
            <a:ext cx="3785521" cy="2649865"/>
          </a:xfrm>
          <a:prstGeom prst="rect">
            <a:avLst/>
          </a:prstGeom>
          <a:effectLst>
            <a:outerShdw blurRad="63500" sx="102000" sy="102000" algn="ctr" rotWithShape="0">
              <a:prstClr val="black">
                <a:alpha val="40000"/>
              </a:prstClr>
            </a:outerShdw>
          </a:effectLst>
        </p:spPr>
      </p:pic>
      <p:sp>
        <p:nvSpPr>
          <p:cNvPr id="152" name="Google Shape;152;p28"/>
          <p:cNvSpPr txBox="1">
            <a:spLocks noGrp="1"/>
          </p:cNvSpPr>
          <p:nvPr>
            <p:ph type="ctrTitle"/>
          </p:nvPr>
        </p:nvSpPr>
        <p:spPr>
          <a:xfrm>
            <a:off x="2869419" y="1943072"/>
            <a:ext cx="3405162" cy="863128"/>
          </a:xfrm>
          <a:prstGeom prst="rect">
            <a:avLst/>
          </a:prstGeom>
          <a:effectLst>
            <a:outerShdw blurRad="63500" sx="102000" sy="102000" algn="ctr" rotWithShape="0">
              <a:prstClr val="black">
                <a:alpha val="40000"/>
              </a:prst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dirty="0">
                <a:effectLst>
                  <a:outerShdw blurRad="38100" dist="38100" dir="2700000" algn="tl">
                    <a:srgbClr val="000000">
                      <a:alpha val="43137"/>
                    </a:srgbClr>
                  </a:outerShdw>
                </a:effectLst>
              </a:rPr>
              <a:t>KRYPTOAUTH</a:t>
            </a:r>
            <a:endParaRPr dirty="0">
              <a:solidFill>
                <a:schemeClr val="accent2"/>
              </a:solidFill>
              <a:effectLst>
                <a:outerShdw blurRad="38100" dist="38100" dir="2700000" algn="tl">
                  <a:srgbClr val="000000">
                    <a:alpha val="43137"/>
                  </a:srgbClr>
                </a:outerShdw>
              </a:effectLst>
            </a:endParaRPr>
          </a:p>
        </p:txBody>
      </p:sp>
      <p:sp>
        <p:nvSpPr>
          <p:cNvPr id="153" name="Google Shape;153;p28"/>
          <p:cNvSpPr txBox="1">
            <a:spLocks noGrp="1"/>
          </p:cNvSpPr>
          <p:nvPr>
            <p:ph type="subTitle" idx="1"/>
          </p:nvPr>
        </p:nvSpPr>
        <p:spPr>
          <a:xfrm>
            <a:off x="1195713" y="3294861"/>
            <a:ext cx="2360287" cy="6347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effectLst>
                  <a:outerShdw blurRad="38100" dist="38100" dir="2700000" algn="tl">
                    <a:srgbClr val="000000">
                      <a:alpha val="43137"/>
                    </a:srgbClr>
                  </a:outerShdw>
                </a:effectLst>
              </a:rPr>
              <a:t>Relatore</a:t>
            </a:r>
            <a:r>
              <a:rPr lang="en" sz="1400" dirty="0">
                <a:effectLst>
                  <a:outerShdw blurRad="38100" dist="38100" dir="2700000" algn="tl">
                    <a:srgbClr val="000000">
                      <a:alpha val="43137"/>
                    </a:srgbClr>
                  </a:outerShdw>
                </a:effectLst>
              </a:rPr>
              <a:t>:</a:t>
            </a:r>
          </a:p>
          <a:p>
            <a:pPr marL="0" lvl="0" indent="0" algn="l" rtl="0">
              <a:spcBef>
                <a:spcPts val="0"/>
              </a:spcBef>
              <a:spcAft>
                <a:spcPts val="0"/>
              </a:spcAft>
              <a:buNone/>
            </a:pPr>
            <a:r>
              <a:rPr lang="en" sz="1400" dirty="0">
                <a:effectLst>
                  <a:outerShdw blurRad="38100" dist="38100" dir="2700000" algn="tl">
                    <a:srgbClr val="000000">
                      <a:alpha val="43137"/>
                    </a:srgbClr>
                  </a:outerShdw>
                </a:effectLst>
              </a:rPr>
              <a:t>Christiancarmine Esposito</a:t>
            </a:r>
            <a:endParaRPr sz="1400" dirty="0">
              <a:effectLst>
                <a:outerShdw blurRad="38100" dist="38100" dir="2700000" algn="tl">
                  <a:srgbClr val="000000">
                    <a:alpha val="43137"/>
                  </a:srgbClr>
                </a:outerShdw>
              </a:effectLst>
            </a:endParaRPr>
          </a:p>
        </p:txBody>
      </p:sp>
      <p:sp>
        <p:nvSpPr>
          <p:cNvPr id="8" name="Google Shape;153;p28">
            <a:extLst>
              <a:ext uri="{FF2B5EF4-FFF2-40B4-BE49-F238E27FC236}">
                <a16:creationId xmlns:a16="http://schemas.microsoft.com/office/drawing/2014/main" id="{C5541365-C792-8EAE-0950-0CE51699DC14}"/>
              </a:ext>
            </a:extLst>
          </p:cNvPr>
          <p:cNvSpPr txBox="1">
            <a:spLocks/>
          </p:cNvSpPr>
          <p:nvPr/>
        </p:nvSpPr>
        <p:spPr>
          <a:xfrm>
            <a:off x="5505778" y="3294861"/>
            <a:ext cx="2211894" cy="863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Open Sans"/>
              <a:buNone/>
              <a:defRPr sz="17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lgn="r"/>
            <a:r>
              <a:rPr lang="it-IT" sz="1400" b="1" dirty="0"/>
              <a:t>Candidato</a:t>
            </a:r>
            <a:r>
              <a:rPr lang="it-IT" sz="1400" dirty="0"/>
              <a:t>:</a:t>
            </a:r>
          </a:p>
          <a:p>
            <a:pPr marL="0" indent="0" algn="r"/>
            <a:r>
              <a:rPr lang="it-IT" sz="1400" dirty="0"/>
              <a:t>Alberto Montefusco</a:t>
            </a:r>
          </a:p>
          <a:p>
            <a:pPr marL="0" indent="0" algn="r"/>
            <a:r>
              <a:rPr lang="it-IT" sz="1400" b="1" dirty="0" err="1"/>
              <a:t>Mat</a:t>
            </a:r>
            <a:r>
              <a:rPr lang="it-IT" sz="1400" b="1" dirty="0"/>
              <a:t>. </a:t>
            </a:r>
            <a:r>
              <a:rPr lang="it-IT" sz="1400" dirty="0"/>
              <a:t>0512106272</a:t>
            </a:r>
          </a:p>
        </p:txBody>
      </p:sp>
      <p:sp>
        <p:nvSpPr>
          <p:cNvPr id="10" name="Google Shape;153;p28">
            <a:extLst>
              <a:ext uri="{FF2B5EF4-FFF2-40B4-BE49-F238E27FC236}">
                <a16:creationId xmlns:a16="http://schemas.microsoft.com/office/drawing/2014/main" id="{7A2C32A5-C552-9586-1E2B-DC3DD8F55DB4}"/>
              </a:ext>
            </a:extLst>
          </p:cNvPr>
          <p:cNvSpPr txBox="1">
            <a:spLocks/>
          </p:cNvSpPr>
          <p:nvPr/>
        </p:nvSpPr>
        <p:spPr>
          <a:xfrm>
            <a:off x="3654020" y="4386296"/>
            <a:ext cx="2012623" cy="634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Open Sans"/>
              <a:buNone/>
              <a:defRPr sz="17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r>
              <a:rPr lang="it-IT" sz="1400" b="1" dirty="0"/>
              <a:t>ANNO ACCADEMICO</a:t>
            </a:r>
          </a:p>
          <a:p>
            <a:pPr marL="0" indent="0"/>
            <a:r>
              <a:rPr lang="it-IT" sz="1400" b="1" dirty="0"/>
              <a:t>2021/2022</a:t>
            </a:r>
          </a:p>
        </p:txBody>
      </p:sp>
      <p:sp>
        <p:nvSpPr>
          <p:cNvPr id="13" name="Google Shape;153;p28">
            <a:extLst>
              <a:ext uri="{FF2B5EF4-FFF2-40B4-BE49-F238E27FC236}">
                <a16:creationId xmlns:a16="http://schemas.microsoft.com/office/drawing/2014/main" id="{CEA1F48A-7AB7-07EE-1FF5-43BF414CDAA2}"/>
              </a:ext>
            </a:extLst>
          </p:cNvPr>
          <p:cNvSpPr txBox="1">
            <a:spLocks/>
          </p:cNvSpPr>
          <p:nvPr/>
        </p:nvSpPr>
        <p:spPr>
          <a:xfrm>
            <a:off x="3303216" y="2772332"/>
            <a:ext cx="2708117" cy="428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Open Sans"/>
              <a:buNone/>
              <a:defRPr sz="17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lgn="l"/>
            <a:r>
              <a:rPr lang="it-IT" sz="1400" dirty="0"/>
              <a:t>Corso di Laurea in Informatica </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3"/>
          <p:cNvSpPr txBox="1">
            <a:spLocks noGrp="1"/>
          </p:cNvSpPr>
          <p:nvPr>
            <p:ph type="title"/>
          </p:nvPr>
        </p:nvSpPr>
        <p:spPr>
          <a:xfrm>
            <a:off x="731925" y="698232"/>
            <a:ext cx="7445424"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 BLOCKCHAIN E L’IDENTIT</a:t>
            </a:r>
            <a:r>
              <a:rPr lang="it-IT" dirty="0"/>
              <a:t>À</a:t>
            </a:r>
            <a:r>
              <a:rPr lang="en" dirty="0"/>
              <a:t> DIGITALE</a:t>
            </a:r>
            <a:endParaRPr dirty="0"/>
          </a:p>
        </p:txBody>
      </p:sp>
      <p:sp>
        <p:nvSpPr>
          <p:cNvPr id="370" name="Google Shape;370;p43"/>
          <p:cNvSpPr txBox="1">
            <a:spLocks noGrp="1"/>
          </p:cNvSpPr>
          <p:nvPr>
            <p:ph type="subTitle" idx="4294967295"/>
          </p:nvPr>
        </p:nvSpPr>
        <p:spPr>
          <a:xfrm>
            <a:off x="5765253" y="1986225"/>
            <a:ext cx="2751730"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t-IT" sz="1400" dirty="0"/>
              <a:t>Semplificare la nascita di un sistema di certificazioni ufficiali</a:t>
            </a:r>
          </a:p>
        </p:txBody>
      </p:sp>
      <p:sp>
        <p:nvSpPr>
          <p:cNvPr id="371" name="Google Shape;371;p43"/>
          <p:cNvSpPr txBox="1">
            <a:spLocks noGrp="1"/>
          </p:cNvSpPr>
          <p:nvPr>
            <p:ph type="subTitle" idx="4294967295"/>
          </p:nvPr>
        </p:nvSpPr>
        <p:spPr>
          <a:xfrm>
            <a:off x="5765253" y="2562275"/>
            <a:ext cx="2646672"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Riconoscimento dei profili social o istituzionali</a:t>
            </a:r>
            <a:endParaRPr sz="1400" dirty="0"/>
          </a:p>
        </p:txBody>
      </p:sp>
      <p:sp>
        <p:nvSpPr>
          <p:cNvPr id="372" name="Google Shape;372;p43"/>
          <p:cNvSpPr/>
          <p:nvPr/>
        </p:nvSpPr>
        <p:spPr>
          <a:xfrm>
            <a:off x="5294361" y="2091025"/>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5294361" y="2644175"/>
            <a:ext cx="263100" cy="2631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5294361" y="3197325"/>
            <a:ext cx="263100" cy="2631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txBox="1">
            <a:spLocks noGrp="1"/>
          </p:cNvSpPr>
          <p:nvPr>
            <p:ph type="subTitle" idx="4294967295"/>
          </p:nvPr>
        </p:nvSpPr>
        <p:spPr>
          <a:xfrm>
            <a:off x="5765253" y="3138325"/>
            <a:ext cx="2646672"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Esercizio del voto digitale e documentazione on-line</a:t>
            </a:r>
            <a:endParaRPr sz="1400" dirty="0"/>
          </a:p>
        </p:txBody>
      </p:sp>
      <p:pic>
        <p:nvPicPr>
          <p:cNvPr id="3" name="Immagine 2" descr="Immagine che contiene giocattolo, grafica vettoriale&#10;&#10;Descrizione generata automaticamente">
            <a:extLst>
              <a:ext uri="{FF2B5EF4-FFF2-40B4-BE49-F238E27FC236}">
                <a16:creationId xmlns:a16="http://schemas.microsoft.com/office/drawing/2014/main" id="{FF480752-B558-83D4-6E89-D599D45F6919}"/>
              </a:ext>
            </a:extLst>
          </p:cNvPr>
          <p:cNvPicPr>
            <a:picLocks noChangeAspect="1"/>
          </p:cNvPicPr>
          <p:nvPr/>
        </p:nvPicPr>
        <p:blipFill>
          <a:blip r:embed="rId3"/>
          <a:stretch>
            <a:fillRect/>
          </a:stretch>
        </p:blipFill>
        <p:spPr>
          <a:xfrm>
            <a:off x="665419" y="1243716"/>
            <a:ext cx="3789218" cy="3789218"/>
          </a:xfrm>
          <a:prstGeom prst="rect">
            <a:avLst/>
          </a:prstGeom>
        </p:spPr>
      </p:pic>
      <p:sp>
        <p:nvSpPr>
          <p:cNvPr id="11" name="CasellaDiTesto 10">
            <a:extLst>
              <a:ext uri="{FF2B5EF4-FFF2-40B4-BE49-F238E27FC236}">
                <a16:creationId xmlns:a16="http://schemas.microsoft.com/office/drawing/2014/main" id="{76A95354-FD19-B6AE-9BF8-395B1DFD04C2}"/>
              </a:ext>
            </a:extLst>
          </p:cNvPr>
          <p:cNvSpPr txBox="1"/>
          <p:nvPr/>
        </p:nvSpPr>
        <p:spPr>
          <a:xfrm>
            <a:off x="4521143" y="3855275"/>
            <a:ext cx="3890782" cy="738664"/>
          </a:xfrm>
          <a:prstGeom prst="rect">
            <a:avLst/>
          </a:prstGeom>
          <a:noFill/>
        </p:spPr>
        <p:txBody>
          <a:bodyPr wrap="square">
            <a:spAutoFit/>
          </a:bodyPr>
          <a:lstStyle/>
          <a:p>
            <a:r>
              <a:rPr lang="it-IT" dirty="0">
                <a:solidFill>
                  <a:schemeClr val="lt1"/>
                </a:solidFill>
                <a:latin typeface="Open Sans"/>
                <a:ea typeface="Open Sans"/>
                <a:cs typeface="Open Sans"/>
              </a:rPr>
              <a:t>Ogni persona ha il pieno controllo dei propri dati personali senza dover dipendere da terzi per usufruire dei servizi offerti</a:t>
            </a:r>
            <a:endParaRPr lang="it-IT" dirty="0">
              <a:solidFill>
                <a:schemeClr val="lt1"/>
              </a:solidFill>
              <a:latin typeface="Open Sans"/>
              <a:ea typeface="Open Sans"/>
              <a:cs typeface="Open Sans"/>
              <a:sym typeface="Open Sans"/>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13" name="Immagine 12">
            <a:extLst>
              <a:ext uri="{FF2B5EF4-FFF2-40B4-BE49-F238E27FC236}">
                <a16:creationId xmlns:a16="http://schemas.microsoft.com/office/drawing/2014/main" id="{2D052806-00DD-4C97-16FB-0E2DEEEE6C49}"/>
              </a:ext>
            </a:extLst>
          </p:cNvPr>
          <p:cNvPicPr>
            <a:picLocks noChangeAspect="1"/>
          </p:cNvPicPr>
          <p:nvPr/>
        </p:nvPicPr>
        <p:blipFill>
          <a:blip r:embed="rId3"/>
          <a:stretch>
            <a:fillRect/>
          </a:stretch>
        </p:blipFill>
        <p:spPr>
          <a:xfrm>
            <a:off x="6976299" y="3016555"/>
            <a:ext cx="504108" cy="504108"/>
          </a:xfrm>
          <a:prstGeom prst="rect">
            <a:avLst/>
          </a:prstGeom>
        </p:spPr>
      </p:pic>
      <p:pic>
        <p:nvPicPr>
          <p:cNvPr id="11" name="Immagine 10">
            <a:extLst>
              <a:ext uri="{FF2B5EF4-FFF2-40B4-BE49-F238E27FC236}">
                <a16:creationId xmlns:a16="http://schemas.microsoft.com/office/drawing/2014/main" id="{5BC3E7C0-E7C5-3A94-1804-F1555600750A}"/>
              </a:ext>
            </a:extLst>
          </p:cNvPr>
          <p:cNvPicPr>
            <a:picLocks noChangeAspect="1"/>
          </p:cNvPicPr>
          <p:nvPr/>
        </p:nvPicPr>
        <p:blipFill>
          <a:blip r:embed="rId4"/>
          <a:stretch>
            <a:fillRect/>
          </a:stretch>
        </p:blipFill>
        <p:spPr>
          <a:xfrm>
            <a:off x="4369798" y="3069149"/>
            <a:ext cx="398920" cy="398920"/>
          </a:xfrm>
          <a:prstGeom prst="rect">
            <a:avLst/>
          </a:prstGeom>
        </p:spPr>
      </p:pic>
      <p:pic>
        <p:nvPicPr>
          <p:cNvPr id="7" name="Immagine 6">
            <a:extLst>
              <a:ext uri="{FF2B5EF4-FFF2-40B4-BE49-F238E27FC236}">
                <a16:creationId xmlns:a16="http://schemas.microsoft.com/office/drawing/2014/main" id="{BD388F14-B0A7-65D5-8A68-2210EE72708A}"/>
              </a:ext>
            </a:extLst>
          </p:cNvPr>
          <p:cNvPicPr>
            <a:picLocks noChangeAspect="1"/>
          </p:cNvPicPr>
          <p:nvPr/>
        </p:nvPicPr>
        <p:blipFill>
          <a:blip r:embed="rId5"/>
          <a:stretch>
            <a:fillRect/>
          </a:stretch>
        </p:blipFill>
        <p:spPr>
          <a:xfrm>
            <a:off x="6979896" y="1449801"/>
            <a:ext cx="500511" cy="500511"/>
          </a:xfrm>
          <a:prstGeom prst="rect">
            <a:avLst/>
          </a:prstGeom>
        </p:spPr>
      </p:pic>
      <p:pic>
        <p:nvPicPr>
          <p:cNvPr id="3" name="Immagine 2">
            <a:extLst>
              <a:ext uri="{FF2B5EF4-FFF2-40B4-BE49-F238E27FC236}">
                <a16:creationId xmlns:a16="http://schemas.microsoft.com/office/drawing/2014/main" id="{D91E0C62-2CBE-DF15-0190-EE63A460E0F5}"/>
              </a:ext>
            </a:extLst>
          </p:cNvPr>
          <p:cNvPicPr>
            <a:picLocks noChangeAspect="1"/>
          </p:cNvPicPr>
          <p:nvPr/>
        </p:nvPicPr>
        <p:blipFill>
          <a:blip r:embed="rId6"/>
          <a:stretch>
            <a:fillRect/>
          </a:stretch>
        </p:blipFill>
        <p:spPr>
          <a:xfrm>
            <a:off x="1725204" y="1445023"/>
            <a:ext cx="390525" cy="502104"/>
          </a:xfrm>
          <a:prstGeom prst="rect">
            <a:avLst/>
          </a:prstGeom>
        </p:spPr>
      </p:pic>
      <p:sp>
        <p:nvSpPr>
          <p:cNvPr id="482" name="Google Shape;482;p46"/>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 BENEFIT DELLA BLOCKCHAIN</a:t>
            </a:r>
            <a:endParaRPr dirty="0"/>
          </a:p>
        </p:txBody>
      </p:sp>
      <p:sp>
        <p:nvSpPr>
          <p:cNvPr id="483" name="Google Shape;483;p46"/>
          <p:cNvSpPr txBox="1">
            <a:spLocks noGrp="1"/>
          </p:cNvSpPr>
          <p:nvPr>
            <p:ph type="ctrTitle"/>
          </p:nvPr>
        </p:nvSpPr>
        <p:spPr>
          <a:xfrm>
            <a:off x="879625" y="1875237"/>
            <a:ext cx="2067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SICUREZZA</a:t>
            </a:r>
            <a:endParaRPr dirty="0"/>
          </a:p>
        </p:txBody>
      </p:sp>
      <p:sp>
        <p:nvSpPr>
          <p:cNvPr id="484" name="Google Shape;484;p46"/>
          <p:cNvSpPr txBox="1">
            <a:spLocks noGrp="1"/>
          </p:cNvSpPr>
          <p:nvPr>
            <p:ph type="subTitle" idx="1"/>
          </p:nvPr>
        </p:nvSpPr>
        <p:spPr>
          <a:xfrm>
            <a:off x="879625" y="2242200"/>
            <a:ext cx="20673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Dati criptati su una rete di computer</a:t>
            </a:r>
            <a:endParaRPr dirty="0"/>
          </a:p>
          <a:p>
            <a:pPr marL="0" lvl="0" indent="0" algn="ctr" rtl="0">
              <a:spcBef>
                <a:spcPts val="0"/>
              </a:spcBef>
              <a:spcAft>
                <a:spcPts val="0"/>
              </a:spcAft>
              <a:buNone/>
            </a:pPr>
            <a:endParaRPr dirty="0"/>
          </a:p>
        </p:txBody>
      </p:sp>
      <p:sp>
        <p:nvSpPr>
          <p:cNvPr id="485" name="Google Shape;485;p46"/>
          <p:cNvSpPr txBox="1">
            <a:spLocks noGrp="1"/>
          </p:cNvSpPr>
          <p:nvPr>
            <p:ph type="ctrTitle" idx="2"/>
          </p:nvPr>
        </p:nvSpPr>
        <p:spPr>
          <a:xfrm>
            <a:off x="3538263" y="1875237"/>
            <a:ext cx="2067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TRASPARENZA</a:t>
            </a:r>
            <a:endParaRPr dirty="0"/>
          </a:p>
        </p:txBody>
      </p:sp>
      <p:sp>
        <p:nvSpPr>
          <p:cNvPr id="486" name="Google Shape;486;p46"/>
          <p:cNvSpPr txBox="1">
            <a:spLocks noGrp="1"/>
          </p:cNvSpPr>
          <p:nvPr>
            <p:ph type="subTitle" idx="3"/>
          </p:nvPr>
        </p:nvSpPr>
        <p:spPr>
          <a:xfrm>
            <a:off x="3406267" y="2242200"/>
            <a:ext cx="2331317"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Dati memorizzati in modo identico in più luoghi</a:t>
            </a:r>
            <a:endParaRPr dirty="0"/>
          </a:p>
        </p:txBody>
      </p:sp>
      <p:sp>
        <p:nvSpPr>
          <p:cNvPr id="487" name="Google Shape;487;p46"/>
          <p:cNvSpPr txBox="1">
            <a:spLocks noGrp="1"/>
          </p:cNvSpPr>
          <p:nvPr>
            <p:ph type="ctrTitle" idx="4"/>
          </p:nvPr>
        </p:nvSpPr>
        <p:spPr>
          <a:xfrm>
            <a:off x="6196933" y="1875237"/>
            <a:ext cx="2067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TRACCIABILIT</a:t>
            </a:r>
            <a:r>
              <a:rPr lang="it-IT" dirty="0"/>
              <a:t>À</a:t>
            </a:r>
            <a:endParaRPr dirty="0"/>
          </a:p>
        </p:txBody>
      </p:sp>
      <p:sp>
        <p:nvSpPr>
          <p:cNvPr id="488" name="Google Shape;488;p46"/>
          <p:cNvSpPr txBox="1">
            <a:spLocks noGrp="1"/>
          </p:cNvSpPr>
          <p:nvPr>
            <p:ph type="subTitle" idx="5"/>
          </p:nvPr>
        </p:nvSpPr>
        <p:spPr>
          <a:xfrm>
            <a:off x="6196927" y="2242200"/>
            <a:ext cx="20673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Traccia di controllo per ogni documento</a:t>
            </a:r>
            <a:endParaRPr dirty="0"/>
          </a:p>
        </p:txBody>
      </p:sp>
      <p:sp>
        <p:nvSpPr>
          <p:cNvPr id="489" name="Google Shape;489;p46"/>
          <p:cNvSpPr txBox="1">
            <a:spLocks noGrp="1"/>
          </p:cNvSpPr>
          <p:nvPr>
            <p:ph type="ctrTitle" idx="6"/>
          </p:nvPr>
        </p:nvSpPr>
        <p:spPr>
          <a:xfrm>
            <a:off x="879625" y="3461724"/>
            <a:ext cx="2067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AUTOMAZIONE</a:t>
            </a:r>
            <a:endParaRPr dirty="0"/>
          </a:p>
        </p:txBody>
      </p:sp>
      <p:sp>
        <p:nvSpPr>
          <p:cNvPr id="490" name="Google Shape;490;p46"/>
          <p:cNvSpPr txBox="1">
            <a:spLocks noGrp="1"/>
          </p:cNvSpPr>
          <p:nvPr>
            <p:ph type="subTitle" idx="7"/>
          </p:nvPr>
        </p:nvSpPr>
        <p:spPr>
          <a:xfrm>
            <a:off x="879625" y="3828687"/>
            <a:ext cx="20673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Utilizzo di Smart Contract</a:t>
            </a:r>
            <a:endParaRPr dirty="0"/>
          </a:p>
        </p:txBody>
      </p:sp>
      <p:sp>
        <p:nvSpPr>
          <p:cNvPr id="491" name="Google Shape;491;p46"/>
          <p:cNvSpPr txBox="1">
            <a:spLocks noGrp="1"/>
          </p:cNvSpPr>
          <p:nvPr>
            <p:ph type="ctrTitle" idx="8"/>
          </p:nvPr>
        </p:nvSpPr>
        <p:spPr>
          <a:xfrm>
            <a:off x="3538263" y="3461724"/>
            <a:ext cx="2067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EFFICIENZA</a:t>
            </a:r>
            <a:endParaRPr dirty="0"/>
          </a:p>
        </p:txBody>
      </p:sp>
      <p:sp>
        <p:nvSpPr>
          <p:cNvPr id="492" name="Google Shape;492;p46"/>
          <p:cNvSpPr txBox="1">
            <a:spLocks noGrp="1"/>
          </p:cNvSpPr>
          <p:nvPr>
            <p:ph type="subTitle" idx="9"/>
          </p:nvPr>
        </p:nvSpPr>
        <p:spPr>
          <a:xfrm>
            <a:off x="3538260" y="3828687"/>
            <a:ext cx="20673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Eliminazione di processi cartacei</a:t>
            </a:r>
            <a:endParaRPr dirty="0"/>
          </a:p>
        </p:txBody>
      </p:sp>
      <p:sp>
        <p:nvSpPr>
          <p:cNvPr id="493" name="Google Shape;493;p46"/>
          <p:cNvSpPr txBox="1">
            <a:spLocks noGrp="1"/>
          </p:cNvSpPr>
          <p:nvPr>
            <p:ph type="ctrTitle" idx="13"/>
          </p:nvPr>
        </p:nvSpPr>
        <p:spPr>
          <a:xfrm>
            <a:off x="6196933" y="3461724"/>
            <a:ext cx="2067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VELOCIT</a:t>
            </a:r>
            <a:r>
              <a:rPr lang="it-IT" dirty="0"/>
              <a:t>À</a:t>
            </a:r>
            <a:endParaRPr dirty="0"/>
          </a:p>
        </p:txBody>
      </p:sp>
      <p:sp>
        <p:nvSpPr>
          <p:cNvPr id="494" name="Google Shape;494;p46"/>
          <p:cNvSpPr txBox="1">
            <a:spLocks noGrp="1"/>
          </p:cNvSpPr>
          <p:nvPr>
            <p:ph type="subTitle" idx="14"/>
          </p:nvPr>
        </p:nvSpPr>
        <p:spPr>
          <a:xfrm>
            <a:off x="6196927" y="3828687"/>
            <a:ext cx="20673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Per elaborare più processi digitali</a:t>
            </a:r>
            <a:endParaRPr dirty="0"/>
          </a:p>
        </p:txBody>
      </p:sp>
      <p:pic>
        <p:nvPicPr>
          <p:cNvPr id="5" name="Immagine 4">
            <a:extLst>
              <a:ext uri="{FF2B5EF4-FFF2-40B4-BE49-F238E27FC236}">
                <a16:creationId xmlns:a16="http://schemas.microsoft.com/office/drawing/2014/main" id="{741C0842-E1C0-BD62-E92F-512C19AF9FAD}"/>
              </a:ext>
            </a:extLst>
          </p:cNvPr>
          <p:cNvPicPr>
            <a:picLocks noChangeAspect="1"/>
          </p:cNvPicPr>
          <p:nvPr/>
        </p:nvPicPr>
        <p:blipFill>
          <a:blip r:embed="rId7"/>
          <a:stretch>
            <a:fillRect/>
          </a:stretch>
        </p:blipFill>
        <p:spPr>
          <a:xfrm>
            <a:off x="4317718" y="1444927"/>
            <a:ext cx="503081" cy="502200"/>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263E5569-7F94-E5E5-9EF5-07DD65CE148B}"/>
              </a:ext>
            </a:extLst>
          </p:cNvPr>
          <p:cNvPicPr>
            <a:picLocks noChangeAspect="1"/>
          </p:cNvPicPr>
          <p:nvPr/>
        </p:nvPicPr>
        <p:blipFill>
          <a:blip r:embed="rId8"/>
          <a:stretch>
            <a:fillRect/>
          </a:stretch>
        </p:blipFill>
        <p:spPr>
          <a:xfrm>
            <a:off x="1607116" y="3034041"/>
            <a:ext cx="504108" cy="504108"/>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268578" y="2144444"/>
            <a:ext cx="660684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KRYPTOAUTH</a:t>
            </a:r>
            <a:br>
              <a:rPr lang="it-IT" dirty="0"/>
            </a:br>
            <a:r>
              <a:rPr lang="it-IT" sz="4800" dirty="0">
                <a:solidFill>
                  <a:schemeClr val="accent2"/>
                </a:solidFill>
              </a:rPr>
              <a:t>LA WEB DAPP KRYPTOAUTH</a:t>
            </a:r>
            <a:endParaRPr lang="it-IT" dirty="0">
              <a:solidFill>
                <a:schemeClr val="accent2"/>
              </a:solidFill>
            </a:endParaRP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6" name="Immagine 5">
            <a:extLst>
              <a:ext uri="{FF2B5EF4-FFF2-40B4-BE49-F238E27FC236}">
                <a16:creationId xmlns:a16="http://schemas.microsoft.com/office/drawing/2014/main" id="{FCF6BB3C-797B-92EF-4B88-0986F45E3492}"/>
              </a:ext>
            </a:extLst>
          </p:cNvPr>
          <p:cNvPicPr>
            <a:picLocks noChangeAspect="1"/>
          </p:cNvPicPr>
          <p:nvPr/>
        </p:nvPicPr>
        <p:blipFill>
          <a:blip r:embed="rId3"/>
          <a:stretch>
            <a:fillRect/>
          </a:stretch>
        </p:blipFill>
        <p:spPr>
          <a:xfrm>
            <a:off x="3959288" y="832546"/>
            <a:ext cx="1225419" cy="1176983"/>
          </a:xfrm>
          <a:prstGeom prst="rect">
            <a:avLst/>
          </a:prstGeom>
        </p:spPr>
      </p:pic>
    </p:spTree>
    <p:extLst>
      <p:ext uri="{BB962C8B-B14F-4D97-AF65-F5344CB8AC3E}">
        <p14:creationId xmlns:p14="http://schemas.microsoft.com/office/powerpoint/2010/main" val="353657777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747974" y="1281475"/>
            <a:ext cx="3519225"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SISTEMA PROPOSTO</a:t>
            </a:r>
            <a:endParaRPr dirty="0"/>
          </a:p>
        </p:txBody>
      </p:sp>
      <p:sp>
        <p:nvSpPr>
          <p:cNvPr id="183" name="Google Shape;183;p31"/>
          <p:cNvSpPr txBox="1">
            <a:spLocks noGrp="1"/>
          </p:cNvSpPr>
          <p:nvPr>
            <p:ph type="subTitle" idx="1"/>
          </p:nvPr>
        </p:nvSpPr>
        <p:spPr>
          <a:xfrm>
            <a:off x="747975" y="2019725"/>
            <a:ext cx="3519224" cy="17045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sz="1800" dirty="0"/>
              <a:t>Il progetto implementato ha l’obiettivo di fornire un sistema di autenticazione attraverso</a:t>
            </a:r>
          </a:p>
          <a:p>
            <a:pPr marL="0" lvl="0" indent="0" algn="l" rtl="0">
              <a:lnSpc>
                <a:spcPct val="115000"/>
              </a:lnSpc>
              <a:spcBef>
                <a:spcPts val="0"/>
              </a:spcBef>
              <a:spcAft>
                <a:spcPts val="0"/>
              </a:spcAft>
              <a:buNone/>
            </a:pPr>
            <a:r>
              <a:rPr lang="it-IT" sz="1800" dirty="0"/>
              <a:t>l’utilizzo della Blockchain </a:t>
            </a:r>
            <a:r>
              <a:rPr lang="it-IT" sz="1800" dirty="0" err="1"/>
              <a:t>Ethereum</a:t>
            </a:r>
            <a:endParaRPr lang="it-IT" sz="1800" dirty="0"/>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grpSp>
        <p:nvGrpSpPr>
          <p:cNvPr id="3" name="Gruppo 2">
            <a:extLst>
              <a:ext uri="{FF2B5EF4-FFF2-40B4-BE49-F238E27FC236}">
                <a16:creationId xmlns:a16="http://schemas.microsoft.com/office/drawing/2014/main" id="{1DA791EB-AE9F-FBC8-6AE6-2F105DBD0AC3}"/>
              </a:ext>
            </a:extLst>
          </p:cNvPr>
          <p:cNvGrpSpPr/>
          <p:nvPr/>
        </p:nvGrpSpPr>
        <p:grpSpPr>
          <a:xfrm>
            <a:off x="4989098" y="1376266"/>
            <a:ext cx="3823449" cy="2400592"/>
            <a:chOff x="4989098" y="1376266"/>
            <a:chExt cx="3823449" cy="2400592"/>
          </a:xfrm>
        </p:grpSpPr>
        <p:pic>
          <p:nvPicPr>
            <p:cNvPr id="13" name="Elemento grafico 12">
              <a:extLst>
                <a:ext uri="{FF2B5EF4-FFF2-40B4-BE49-F238E27FC236}">
                  <a16:creationId xmlns:a16="http://schemas.microsoft.com/office/drawing/2014/main" id="{09B2EAA6-C492-76B6-4802-44681FF2ED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9098" y="1376266"/>
              <a:ext cx="3727199" cy="2331570"/>
            </a:xfrm>
            <a:prstGeom prst="rect">
              <a:avLst/>
            </a:prstGeom>
            <a:effectLst>
              <a:outerShdw blurRad="63500" sx="102000" sy="102000" algn="ctr" rotWithShape="0">
                <a:prstClr val="black">
                  <a:alpha val="40000"/>
                </a:prstClr>
              </a:outerShdw>
            </a:effectLst>
          </p:spPr>
        </p:pic>
        <p:pic>
          <p:nvPicPr>
            <p:cNvPr id="11" name="Elemento grafico 10">
              <a:extLst>
                <a:ext uri="{FF2B5EF4-FFF2-40B4-BE49-F238E27FC236}">
                  <a16:creationId xmlns:a16="http://schemas.microsoft.com/office/drawing/2014/main" id="{A43881DB-A116-8E5B-BE95-66CFE19F95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26096" y="1385891"/>
              <a:ext cx="3586451" cy="2390967"/>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59499166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 name="Elemento grafico 37">
            <a:extLst>
              <a:ext uri="{FF2B5EF4-FFF2-40B4-BE49-F238E27FC236}">
                <a16:creationId xmlns:a16="http://schemas.microsoft.com/office/drawing/2014/main" id="{DD06C0B2-1527-50D3-5B93-983D3F1B19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9830" y="2431251"/>
            <a:ext cx="1528365" cy="1069855"/>
          </a:xfrm>
          <a:prstGeom prst="rect">
            <a:avLst/>
          </a:prstGeom>
          <a:effectLst>
            <a:outerShdw blurRad="63500" sx="102000" sy="102000" algn="ctr" rotWithShape="0">
              <a:prstClr val="black">
                <a:alpha val="40000"/>
              </a:prstClr>
            </a:outerShdw>
          </a:effectLst>
        </p:spPr>
      </p:pic>
      <p:sp>
        <p:nvSpPr>
          <p:cNvPr id="388" name="Google Shape;388;p4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TECNOLOGIE UTILIZZATE</a:t>
            </a:r>
            <a:endParaRPr dirty="0"/>
          </a:p>
          <a:p>
            <a:pPr marL="0" lvl="0" indent="0" algn="ctr" rtl="0">
              <a:spcBef>
                <a:spcPts val="0"/>
              </a:spcBef>
              <a:spcAft>
                <a:spcPts val="0"/>
              </a:spcAft>
              <a:buNone/>
            </a:pPr>
            <a:endParaRPr dirty="0"/>
          </a:p>
        </p:txBody>
      </p:sp>
      <p:sp>
        <p:nvSpPr>
          <p:cNvPr id="451" name="Google Shape;451;p44"/>
          <p:cNvSpPr txBox="1"/>
          <p:nvPr/>
        </p:nvSpPr>
        <p:spPr>
          <a:xfrm>
            <a:off x="742681" y="1524650"/>
            <a:ext cx="107520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GANACHE</a:t>
            </a:r>
            <a:endParaRPr sz="1800" dirty="0">
              <a:solidFill>
                <a:schemeClr val="accent2"/>
              </a:solidFill>
              <a:latin typeface="Oswald"/>
              <a:ea typeface="Oswald"/>
              <a:cs typeface="Oswald"/>
              <a:sym typeface="Oswald"/>
            </a:endParaRPr>
          </a:p>
        </p:txBody>
      </p:sp>
      <p:sp>
        <p:nvSpPr>
          <p:cNvPr id="452" name="Google Shape;452;p44"/>
          <p:cNvSpPr txBox="1"/>
          <p:nvPr/>
        </p:nvSpPr>
        <p:spPr>
          <a:xfrm>
            <a:off x="741505" y="3609928"/>
            <a:ext cx="1648879"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WEB3J e WEB3js</a:t>
            </a:r>
            <a:endParaRPr sz="1800" dirty="0">
              <a:solidFill>
                <a:schemeClr val="accent2"/>
              </a:solidFill>
              <a:latin typeface="Oswald"/>
              <a:ea typeface="Oswald"/>
              <a:cs typeface="Oswald"/>
              <a:sym typeface="Oswald"/>
            </a:endParaRPr>
          </a:p>
        </p:txBody>
      </p:sp>
      <p:sp>
        <p:nvSpPr>
          <p:cNvPr id="453" name="Google Shape;453;p44"/>
          <p:cNvSpPr txBox="1"/>
          <p:nvPr/>
        </p:nvSpPr>
        <p:spPr>
          <a:xfrm>
            <a:off x="7316396" y="1524650"/>
            <a:ext cx="1075200"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TRUFFLE </a:t>
            </a:r>
            <a:endParaRPr sz="1800" dirty="0">
              <a:solidFill>
                <a:schemeClr val="accent2"/>
              </a:solidFill>
              <a:latin typeface="Oswald"/>
              <a:ea typeface="Oswald"/>
              <a:cs typeface="Oswald"/>
              <a:sym typeface="Oswald"/>
            </a:endParaRPr>
          </a:p>
        </p:txBody>
      </p:sp>
      <p:sp>
        <p:nvSpPr>
          <p:cNvPr id="454" name="Google Shape;454;p44"/>
          <p:cNvSpPr txBox="1"/>
          <p:nvPr/>
        </p:nvSpPr>
        <p:spPr>
          <a:xfrm>
            <a:off x="743950" y="1833928"/>
            <a:ext cx="2094000" cy="5721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solidFill>
                  <a:schemeClr val="dk1"/>
                </a:solidFill>
                <a:latin typeface="Open Sans"/>
                <a:ea typeface="Open Sans"/>
                <a:cs typeface="Open Sans"/>
                <a:sym typeface="Open Sans"/>
              </a:rPr>
              <a:t>Blockchain di test basata su Ethereum</a:t>
            </a:r>
            <a:endParaRPr dirty="0">
              <a:solidFill>
                <a:schemeClr val="dk1"/>
              </a:solidFill>
              <a:latin typeface="Open Sans"/>
              <a:ea typeface="Open Sans"/>
              <a:cs typeface="Open Sans"/>
              <a:sym typeface="Open Sans"/>
            </a:endParaRPr>
          </a:p>
        </p:txBody>
      </p:sp>
      <p:sp>
        <p:nvSpPr>
          <p:cNvPr id="455" name="Google Shape;455;p44"/>
          <p:cNvSpPr txBox="1"/>
          <p:nvPr/>
        </p:nvSpPr>
        <p:spPr>
          <a:xfrm>
            <a:off x="741499" y="3919234"/>
            <a:ext cx="2101091" cy="77187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solidFill>
                  <a:schemeClr val="dk1"/>
                </a:solidFill>
                <a:latin typeface="Open Sans"/>
                <a:ea typeface="Open Sans"/>
                <a:cs typeface="Open Sans"/>
                <a:sym typeface="Open Sans"/>
              </a:rPr>
              <a:t>Interfacciamento tra MetaMask e la Blockchain Ganache</a:t>
            </a:r>
            <a:endParaRPr dirty="0">
              <a:solidFill>
                <a:schemeClr val="dk1"/>
              </a:solidFill>
              <a:latin typeface="Open Sans"/>
              <a:ea typeface="Open Sans"/>
              <a:cs typeface="Open Sans"/>
              <a:sym typeface="Open Sans"/>
            </a:endParaRPr>
          </a:p>
        </p:txBody>
      </p:sp>
      <p:sp>
        <p:nvSpPr>
          <p:cNvPr id="456" name="Google Shape;456;p44"/>
          <p:cNvSpPr txBox="1"/>
          <p:nvPr/>
        </p:nvSpPr>
        <p:spPr>
          <a:xfrm>
            <a:off x="6174510" y="1833916"/>
            <a:ext cx="2217020" cy="572196"/>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solidFill>
                  <a:schemeClr val="dk1"/>
                </a:solidFill>
                <a:latin typeface="Open Sans"/>
                <a:ea typeface="Open Sans"/>
                <a:cs typeface="Open Sans"/>
                <a:sym typeface="Open Sans"/>
              </a:rPr>
              <a:t>Framework per il deploy degli Smart Contracts</a:t>
            </a:r>
            <a:endParaRPr dirty="0">
              <a:solidFill>
                <a:schemeClr val="dk1"/>
              </a:solidFill>
              <a:latin typeface="Open Sans"/>
              <a:ea typeface="Open Sans"/>
              <a:cs typeface="Open Sans"/>
              <a:sym typeface="Open Sans"/>
            </a:endParaRPr>
          </a:p>
        </p:txBody>
      </p:sp>
      <p:sp>
        <p:nvSpPr>
          <p:cNvPr id="457" name="Google Shape;457;p44"/>
          <p:cNvSpPr txBox="1"/>
          <p:nvPr/>
        </p:nvSpPr>
        <p:spPr>
          <a:xfrm>
            <a:off x="743855" y="2561129"/>
            <a:ext cx="117212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METAMASK</a:t>
            </a:r>
            <a:endParaRPr sz="1800" dirty="0">
              <a:solidFill>
                <a:schemeClr val="accent2"/>
              </a:solidFill>
              <a:latin typeface="Oswald"/>
              <a:ea typeface="Oswald"/>
              <a:cs typeface="Oswald"/>
              <a:sym typeface="Oswald"/>
            </a:endParaRPr>
          </a:p>
        </p:txBody>
      </p:sp>
      <p:sp>
        <p:nvSpPr>
          <p:cNvPr id="458" name="Google Shape;458;p44"/>
          <p:cNvSpPr txBox="1"/>
          <p:nvPr/>
        </p:nvSpPr>
        <p:spPr>
          <a:xfrm>
            <a:off x="7008343" y="3606900"/>
            <a:ext cx="1383253"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SPRING BOOT</a:t>
            </a:r>
            <a:endParaRPr sz="1800" dirty="0">
              <a:solidFill>
                <a:schemeClr val="accent2"/>
              </a:solidFill>
              <a:latin typeface="Oswald"/>
              <a:ea typeface="Oswald"/>
              <a:cs typeface="Oswald"/>
              <a:sym typeface="Oswald"/>
            </a:endParaRPr>
          </a:p>
        </p:txBody>
      </p:sp>
      <p:sp>
        <p:nvSpPr>
          <p:cNvPr id="459" name="Google Shape;459;p44"/>
          <p:cNvSpPr txBox="1"/>
          <p:nvPr/>
        </p:nvSpPr>
        <p:spPr>
          <a:xfrm>
            <a:off x="7316396" y="2562691"/>
            <a:ext cx="1075200"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SOLIDITY</a:t>
            </a:r>
            <a:endParaRPr sz="1800" dirty="0">
              <a:solidFill>
                <a:schemeClr val="accent2"/>
              </a:solidFill>
              <a:latin typeface="Oswald"/>
              <a:ea typeface="Oswald"/>
              <a:cs typeface="Oswald"/>
              <a:sym typeface="Oswald"/>
            </a:endParaRPr>
          </a:p>
        </p:txBody>
      </p:sp>
      <p:sp>
        <p:nvSpPr>
          <p:cNvPr id="460" name="Google Shape;460;p44"/>
          <p:cNvSpPr txBox="1"/>
          <p:nvPr/>
        </p:nvSpPr>
        <p:spPr>
          <a:xfrm>
            <a:off x="743949" y="2876587"/>
            <a:ext cx="2126283" cy="5721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IT" dirty="0" err="1">
                <a:solidFill>
                  <a:schemeClr val="dk1"/>
                </a:solidFill>
                <a:latin typeface="Open Sans"/>
                <a:ea typeface="Open Sans"/>
                <a:cs typeface="Open Sans"/>
                <a:sym typeface="Open Sans"/>
              </a:rPr>
              <a:t>Wallet</a:t>
            </a:r>
            <a:r>
              <a:rPr lang="it-IT" dirty="0">
                <a:solidFill>
                  <a:schemeClr val="dk1"/>
                </a:solidFill>
                <a:latin typeface="Open Sans"/>
                <a:ea typeface="Open Sans"/>
                <a:cs typeface="Open Sans"/>
                <a:sym typeface="Open Sans"/>
              </a:rPr>
              <a:t> crittografico e gateway per Web </a:t>
            </a:r>
            <a:r>
              <a:rPr lang="it-IT" dirty="0" err="1">
                <a:solidFill>
                  <a:schemeClr val="dk1"/>
                </a:solidFill>
                <a:latin typeface="Open Sans"/>
                <a:ea typeface="Open Sans"/>
                <a:cs typeface="Open Sans"/>
                <a:sym typeface="Open Sans"/>
              </a:rPr>
              <a:t>DApp</a:t>
            </a:r>
            <a:endParaRPr dirty="0">
              <a:solidFill>
                <a:schemeClr val="dk1"/>
              </a:solidFill>
              <a:latin typeface="Open Sans"/>
              <a:ea typeface="Open Sans"/>
              <a:cs typeface="Open Sans"/>
              <a:sym typeface="Open Sans"/>
            </a:endParaRPr>
          </a:p>
          <a:p>
            <a:pPr marL="0" lvl="0" indent="0" algn="l" rtl="0">
              <a:lnSpc>
                <a:spcPct val="100000"/>
              </a:lnSpc>
              <a:spcBef>
                <a:spcPts val="1600"/>
              </a:spcBef>
              <a:spcAft>
                <a:spcPts val="1600"/>
              </a:spcAft>
              <a:buNone/>
            </a:pPr>
            <a:endParaRPr dirty="0">
              <a:solidFill>
                <a:schemeClr val="dk1"/>
              </a:solidFill>
              <a:latin typeface="Open Sans"/>
              <a:ea typeface="Open Sans"/>
              <a:cs typeface="Open Sans"/>
              <a:sym typeface="Open Sans"/>
            </a:endParaRPr>
          </a:p>
        </p:txBody>
      </p:sp>
      <p:sp>
        <p:nvSpPr>
          <p:cNvPr id="461" name="Google Shape;461;p44"/>
          <p:cNvSpPr txBox="1"/>
          <p:nvPr/>
        </p:nvSpPr>
        <p:spPr>
          <a:xfrm>
            <a:off x="6838245" y="3921293"/>
            <a:ext cx="1550854" cy="572196"/>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solidFill>
                  <a:schemeClr val="dk1"/>
                </a:solidFill>
                <a:latin typeface="Open Sans"/>
                <a:ea typeface="Open Sans"/>
                <a:cs typeface="Open Sans"/>
                <a:sym typeface="Open Sans"/>
              </a:rPr>
              <a:t>Framework per il backend</a:t>
            </a:r>
            <a:endParaRPr dirty="0">
              <a:solidFill>
                <a:schemeClr val="dk1"/>
              </a:solidFill>
              <a:latin typeface="Open Sans"/>
              <a:ea typeface="Open Sans"/>
              <a:cs typeface="Open Sans"/>
              <a:sym typeface="Open Sans"/>
            </a:endParaRPr>
          </a:p>
        </p:txBody>
      </p:sp>
      <p:sp>
        <p:nvSpPr>
          <p:cNvPr id="462" name="Google Shape;462;p44"/>
          <p:cNvSpPr txBox="1"/>
          <p:nvPr/>
        </p:nvSpPr>
        <p:spPr>
          <a:xfrm>
            <a:off x="6374732" y="2877611"/>
            <a:ext cx="2016797" cy="37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solidFill>
                  <a:schemeClr val="dk1"/>
                </a:solidFill>
                <a:latin typeface="Open Sans"/>
                <a:ea typeface="Open Sans"/>
                <a:cs typeface="Open Sans"/>
                <a:sym typeface="Open Sans"/>
              </a:rPr>
              <a:t>Linguaggio degli Smart Contracts</a:t>
            </a:r>
            <a:endParaRPr dirty="0">
              <a:solidFill>
                <a:schemeClr val="dk1"/>
              </a:solidFill>
              <a:latin typeface="Open Sans"/>
              <a:ea typeface="Open Sans"/>
              <a:cs typeface="Open Sans"/>
              <a:sym typeface="Open Sans"/>
            </a:endParaRPr>
          </a:p>
        </p:txBody>
      </p:sp>
      <p:pic>
        <p:nvPicPr>
          <p:cNvPr id="3" name="Elemento grafico 2">
            <a:extLst>
              <a:ext uri="{FF2B5EF4-FFF2-40B4-BE49-F238E27FC236}">
                <a16:creationId xmlns:a16="http://schemas.microsoft.com/office/drawing/2014/main" id="{ADFD33F6-A911-F4F1-F5C7-622C0357DF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9356" y="2683356"/>
            <a:ext cx="339249" cy="526458"/>
          </a:xfrm>
          <a:prstGeom prst="rect">
            <a:avLst/>
          </a:prstGeom>
          <a:effectLst>
            <a:outerShdw blurRad="63500" sx="102000" sy="102000" algn="ctr" rotWithShape="0">
              <a:prstClr val="black">
                <a:alpha val="40000"/>
              </a:prstClr>
            </a:outerShdw>
          </a:effectLst>
        </p:spPr>
      </p:pic>
      <p:grpSp>
        <p:nvGrpSpPr>
          <p:cNvPr id="8" name="Google Shape;389;p44">
            <a:extLst>
              <a:ext uri="{FF2B5EF4-FFF2-40B4-BE49-F238E27FC236}">
                <a16:creationId xmlns:a16="http://schemas.microsoft.com/office/drawing/2014/main" id="{F737B6C4-C421-0726-C99A-E48464BF5934}"/>
              </a:ext>
            </a:extLst>
          </p:cNvPr>
          <p:cNvGrpSpPr/>
          <p:nvPr/>
        </p:nvGrpSpPr>
        <p:grpSpPr>
          <a:xfrm>
            <a:off x="3055654" y="1524650"/>
            <a:ext cx="3032542" cy="2777666"/>
            <a:chOff x="3055650" y="1520725"/>
            <a:chExt cx="3032542" cy="2777666"/>
          </a:xfrm>
        </p:grpSpPr>
        <p:sp>
          <p:nvSpPr>
            <p:cNvPr id="16" name="Google Shape;397;p44">
              <a:extLst>
                <a:ext uri="{FF2B5EF4-FFF2-40B4-BE49-F238E27FC236}">
                  <a16:creationId xmlns:a16="http://schemas.microsoft.com/office/drawing/2014/main" id="{13F8B1C5-44EF-3E2A-B7FA-6A4B4201BAE0}"/>
                </a:ext>
              </a:extLst>
            </p:cNvPr>
            <p:cNvSpPr/>
            <p:nvPr/>
          </p:nvSpPr>
          <p:spPr>
            <a:xfrm>
              <a:off x="3473977" y="3283965"/>
              <a:ext cx="241616" cy="422426"/>
            </a:xfrm>
            <a:custGeom>
              <a:avLst/>
              <a:gdLst/>
              <a:ahLst/>
              <a:cxnLst/>
              <a:rect l="l" t="t" r="r" b="b"/>
              <a:pathLst>
                <a:path w="15779" h="27587" fill="none" extrusionOk="0">
                  <a:moveTo>
                    <a:pt x="15779" y="27587"/>
                  </a:moveTo>
                  <a:cubicBezTo>
                    <a:pt x="8707" y="19714"/>
                    <a:pt x="3270" y="10341"/>
                    <a:pt x="1"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8;p44">
              <a:extLst>
                <a:ext uri="{FF2B5EF4-FFF2-40B4-BE49-F238E27FC236}">
                  <a16:creationId xmlns:a16="http://schemas.microsoft.com/office/drawing/2014/main" id="{3195422A-1C26-BD98-DD40-53E58C9094D8}"/>
                </a:ext>
              </a:extLst>
            </p:cNvPr>
            <p:cNvSpPr/>
            <p:nvPr/>
          </p:nvSpPr>
          <p:spPr>
            <a:xfrm>
              <a:off x="4322911" y="4062922"/>
              <a:ext cx="490368" cy="27072"/>
            </a:xfrm>
            <a:custGeom>
              <a:avLst/>
              <a:gdLst/>
              <a:ahLst/>
              <a:cxnLst/>
              <a:rect l="l" t="t" r="r" b="b"/>
              <a:pathLst>
                <a:path w="32024" h="1768" fill="none" extrusionOk="0">
                  <a:moveTo>
                    <a:pt x="32023" y="200"/>
                  </a:moveTo>
                  <a:cubicBezTo>
                    <a:pt x="27020" y="1234"/>
                    <a:pt x="21849" y="1768"/>
                    <a:pt x="16512" y="1768"/>
                  </a:cubicBezTo>
                  <a:cubicBezTo>
                    <a:pt x="10841" y="1768"/>
                    <a:pt x="5337" y="1168"/>
                    <a:pt x="0"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9;p44">
              <a:extLst>
                <a:ext uri="{FF2B5EF4-FFF2-40B4-BE49-F238E27FC236}">
                  <a16:creationId xmlns:a16="http://schemas.microsoft.com/office/drawing/2014/main" id="{26B68386-8F34-0316-6574-9114D7350607}"/>
                </a:ext>
              </a:extLst>
            </p:cNvPr>
            <p:cNvSpPr/>
            <p:nvPr/>
          </p:nvSpPr>
          <p:spPr>
            <a:xfrm>
              <a:off x="5426724" y="3292127"/>
              <a:ext cx="248767" cy="424478"/>
            </a:xfrm>
            <a:custGeom>
              <a:avLst/>
              <a:gdLst/>
              <a:ahLst/>
              <a:cxnLst/>
              <a:rect l="l" t="t" r="r" b="b"/>
              <a:pathLst>
                <a:path w="16246" h="27721" fill="none" extrusionOk="0">
                  <a:moveTo>
                    <a:pt x="16245" y="1"/>
                  </a:moveTo>
                  <a:cubicBezTo>
                    <a:pt x="12843" y="10408"/>
                    <a:pt x="7272" y="19849"/>
                    <a:pt x="0" y="2772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0;p44">
              <a:extLst>
                <a:ext uri="{FF2B5EF4-FFF2-40B4-BE49-F238E27FC236}">
                  <a16:creationId xmlns:a16="http://schemas.microsoft.com/office/drawing/2014/main" id="{72FC707B-DAFF-4BA8-A25F-B1FE37CC02ED}"/>
                </a:ext>
              </a:extLst>
            </p:cNvPr>
            <p:cNvSpPr/>
            <p:nvPr/>
          </p:nvSpPr>
          <p:spPr>
            <a:xfrm>
              <a:off x="5431823" y="2159203"/>
              <a:ext cx="244173" cy="422441"/>
            </a:xfrm>
            <a:custGeom>
              <a:avLst/>
              <a:gdLst/>
              <a:ahLst/>
              <a:cxnLst/>
              <a:rect l="l" t="t" r="r" b="b"/>
              <a:pathLst>
                <a:path w="15946" h="27588" fill="none" extrusionOk="0">
                  <a:moveTo>
                    <a:pt x="1" y="1"/>
                  </a:moveTo>
                  <a:cubicBezTo>
                    <a:pt x="7139" y="7906"/>
                    <a:pt x="12643" y="17246"/>
                    <a:pt x="15945" y="27587"/>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1;p44">
              <a:extLst>
                <a:ext uri="{FF2B5EF4-FFF2-40B4-BE49-F238E27FC236}">
                  <a16:creationId xmlns:a16="http://schemas.microsoft.com/office/drawing/2014/main" id="{C3D81F70-196D-00F6-93D4-707224A966E8}"/>
                </a:ext>
              </a:extLst>
            </p:cNvPr>
            <p:cNvSpPr/>
            <p:nvPr/>
          </p:nvSpPr>
          <p:spPr>
            <a:xfrm>
              <a:off x="4331087" y="1779693"/>
              <a:ext cx="489847" cy="26062"/>
            </a:xfrm>
            <a:custGeom>
              <a:avLst/>
              <a:gdLst/>
              <a:ahLst/>
              <a:cxnLst/>
              <a:rect l="l" t="t" r="r" b="b"/>
              <a:pathLst>
                <a:path w="31990" h="1702" fill="none" extrusionOk="0">
                  <a:moveTo>
                    <a:pt x="0" y="1701"/>
                  </a:moveTo>
                  <a:cubicBezTo>
                    <a:pt x="5137" y="567"/>
                    <a:pt x="10508" y="0"/>
                    <a:pt x="15978" y="0"/>
                  </a:cubicBezTo>
                  <a:cubicBezTo>
                    <a:pt x="21482" y="0"/>
                    <a:pt x="26819" y="567"/>
                    <a:pt x="31990" y="170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2;p44">
              <a:extLst>
                <a:ext uri="{FF2B5EF4-FFF2-40B4-BE49-F238E27FC236}">
                  <a16:creationId xmlns:a16="http://schemas.microsoft.com/office/drawing/2014/main" id="{18041B20-014D-C7B1-500A-D267AC0DE7A9}"/>
                </a:ext>
              </a:extLst>
            </p:cNvPr>
            <p:cNvSpPr/>
            <p:nvPr/>
          </p:nvSpPr>
          <p:spPr>
            <a:xfrm>
              <a:off x="3476534" y="2158177"/>
              <a:ext cx="244173" cy="421415"/>
            </a:xfrm>
            <a:custGeom>
              <a:avLst/>
              <a:gdLst/>
              <a:ahLst/>
              <a:cxnLst/>
              <a:rect l="l" t="t" r="r" b="b"/>
              <a:pathLst>
                <a:path w="15946" h="27521" fill="none" extrusionOk="0">
                  <a:moveTo>
                    <a:pt x="1" y="27521"/>
                  </a:moveTo>
                  <a:cubicBezTo>
                    <a:pt x="3336" y="17180"/>
                    <a:pt x="8840" y="7840"/>
                    <a:pt x="15945" y="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3;p44">
              <a:extLst>
                <a:ext uri="{FF2B5EF4-FFF2-40B4-BE49-F238E27FC236}">
                  <a16:creationId xmlns:a16="http://schemas.microsoft.com/office/drawing/2014/main" id="{5C528731-B496-EB66-99ED-A018F8BA33FC}"/>
                </a:ext>
              </a:extLst>
            </p:cNvPr>
            <p:cNvSpPr/>
            <p:nvPr/>
          </p:nvSpPr>
          <p:spPr>
            <a:xfrm>
              <a:off x="3631299" y="3579194"/>
              <a:ext cx="715109" cy="715109"/>
            </a:xfrm>
            <a:custGeom>
              <a:avLst/>
              <a:gdLst/>
              <a:ahLst/>
              <a:cxnLst/>
              <a:rect l="l" t="t" r="r" b="b"/>
              <a:pathLst>
                <a:path w="46701" h="46701" fill="none" extrusionOk="0">
                  <a:moveTo>
                    <a:pt x="46701" y="23351"/>
                  </a:moveTo>
                  <a:cubicBezTo>
                    <a:pt x="46701" y="36260"/>
                    <a:pt x="36260" y="46701"/>
                    <a:pt x="23351" y="46701"/>
                  </a:cubicBezTo>
                  <a:cubicBezTo>
                    <a:pt x="10475" y="46701"/>
                    <a:pt x="1" y="36260"/>
                    <a:pt x="1" y="23351"/>
                  </a:cubicBezTo>
                  <a:cubicBezTo>
                    <a:pt x="1" y="10475"/>
                    <a:pt x="10475" y="1"/>
                    <a:pt x="23351" y="1"/>
                  </a:cubicBezTo>
                  <a:cubicBezTo>
                    <a:pt x="36260" y="1"/>
                    <a:pt x="46701" y="10475"/>
                    <a:pt x="46701"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8;p44">
              <a:extLst>
                <a:ext uri="{FF2B5EF4-FFF2-40B4-BE49-F238E27FC236}">
                  <a16:creationId xmlns:a16="http://schemas.microsoft.com/office/drawing/2014/main" id="{8006F681-ED91-8E89-960F-4180250BD16B}"/>
                </a:ext>
              </a:extLst>
            </p:cNvPr>
            <p:cNvSpPr/>
            <p:nvPr/>
          </p:nvSpPr>
          <p:spPr>
            <a:xfrm>
              <a:off x="3587382" y="1520725"/>
              <a:ext cx="743713" cy="637459"/>
            </a:xfrm>
            <a:custGeom>
              <a:avLst/>
              <a:gdLst/>
              <a:ahLst/>
              <a:cxnLst/>
              <a:rect l="l" t="t" r="r" b="b"/>
              <a:pathLst>
                <a:path w="48569" h="41630" fill="none" extrusionOk="0">
                  <a:moveTo>
                    <a:pt x="48568" y="18613"/>
                  </a:moveTo>
                  <a:cubicBezTo>
                    <a:pt x="48134" y="17379"/>
                    <a:pt x="47567" y="16178"/>
                    <a:pt x="46900" y="15011"/>
                  </a:cubicBezTo>
                  <a:cubicBezTo>
                    <a:pt x="40462" y="3836"/>
                    <a:pt x="26185" y="0"/>
                    <a:pt x="15011" y="6471"/>
                  </a:cubicBezTo>
                  <a:cubicBezTo>
                    <a:pt x="3836" y="12943"/>
                    <a:pt x="0" y="27186"/>
                    <a:pt x="6471" y="38361"/>
                  </a:cubicBezTo>
                  <a:cubicBezTo>
                    <a:pt x="7138" y="39528"/>
                    <a:pt x="7872" y="40629"/>
                    <a:pt x="8706" y="4163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9;p44">
              <a:extLst>
                <a:ext uri="{FF2B5EF4-FFF2-40B4-BE49-F238E27FC236}">
                  <a16:creationId xmlns:a16="http://schemas.microsoft.com/office/drawing/2014/main" id="{069EBE04-9F28-4A56-2F60-C5F03B5E2D62}"/>
                </a:ext>
              </a:extLst>
            </p:cNvPr>
            <p:cNvSpPr/>
            <p:nvPr/>
          </p:nvSpPr>
          <p:spPr>
            <a:xfrm>
              <a:off x="3720694" y="1805740"/>
              <a:ext cx="670672" cy="522034"/>
            </a:xfrm>
            <a:custGeom>
              <a:avLst/>
              <a:gdLst/>
              <a:ahLst/>
              <a:cxnLst/>
              <a:rect l="l" t="t" r="r" b="b"/>
              <a:pathLst>
                <a:path w="43799" h="34092" fill="none" extrusionOk="0">
                  <a:moveTo>
                    <a:pt x="0" y="23017"/>
                  </a:moveTo>
                  <a:cubicBezTo>
                    <a:pt x="7139" y="31590"/>
                    <a:pt x="19648" y="34092"/>
                    <a:pt x="29655" y="28321"/>
                  </a:cubicBezTo>
                  <a:cubicBezTo>
                    <a:pt x="39662" y="22517"/>
                    <a:pt x="43798" y="10475"/>
                    <a:pt x="39862" y="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1;p44">
              <a:extLst>
                <a:ext uri="{FF2B5EF4-FFF2-40B4-BE49-F238E27FC236}">
                  <a16:creationId xmlns:a16="http://schemas.microsoft.com/office/drawing/2014/main" id="{AD493FA6-97B8-7E45-FA93-EF074E2FC306}"/>
                </a:ext>
              </a:extLst>
            </p:cNvPr>
            <p:cNvSpPr/>
            <p:nvPr/>
          </p:nvSpPr>
          <p:spPr>
            <a:xfrm>
              <a:off x="5373083" y="2581634"/>
              <a:ext cx="715109" cy="715109"/>
            </a:xfrm>
            <a:custGeom>
              <a:avLst/>
              <a:gdLst/>
              <a:ahLst/>
              <a:cxnLst/>
              <a:rect l="l" t="t" r="r" b="b"/>
              <a:pathLst>
                <a:path w="46701" h="46701" fill="none" extrusionOk="0">
                  <a:moveTo>
                    <a:pt x="46701" y="23350"/>
                  </a:moveTo>
                  <a:cubicBezTo>
                    <a:pt x="46701" y="36226"/>
                    <a:pt x="36260" y="46700"/>
                    <a:pt x="23351" y="46700"/>
                  </a:cubicBezTo>
                  <a:cubicBezTo>
                    <a:pt x="10475" y="46700"/>
                    <a:pt x="1" y="36226"/>
                    <a:pt x="1" y="23350"/>
                  </a:cubicBezTo>
                  <a:cubicBezTo>
                    <a:pt x="1" y="10441"/>
                    <a:pt x="10475" y="0"/>
                    <a:pt x="23351" y="0"/>
                  </a:cubicBezTo>
                  <a:cubicBezTo>
                    <a:pt x="36260" y="0"/>
                    <a:pt x="46701" y="10441"/>
                    <a:pt x="46701"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0;p44">
              <a:extLst>
                <a:ext uri="{FF2B5EF4-FFF2-40B4-BE49-F238E27FC236}">
                  <a16:creationId xmlns:a16="http://schemas.microsoft.com/office/drawing/2014/main" id="{4F0338C2-0DDE-5C50-FC92-8B2D05511CB6}"/>
                </a:ext>
              </a:extLst>
            </p:cNvPr>
            <p:cNvSpPr/>
            <p:nvPr/>
          </p:nvSpPr>
          <p:spPr>
            <a:xfrm>
              <a:off x="4790284" y="3583282"/>
              <a:ext cx="715109" cy="715109"/>
            </a:xfrm>
            <a:custGeom>
              <a:avLst/>
              <a:gdLst/>
              <a:ahLst/>
              <a:cxnLst/>
              <a:rect l="l" t="t" r="r" b="b"/>
              <a:pathLst>
                <a:path w="46701" h="46701" fill="none" extrusionOk="0">
                  <a:moveTo>
                    <a:pt x="46700" y="23351"/>
                  </a:moveTo>
                  <a:cubicBezTo>
                    <a:pt x="46700" y="36227"/>
                    <a:pt x="36259" y="46701"/>
                    <a:pt x="23350" y="46701"/>
                  </a:cubicBezTo>
                  <a:cubicBezTo>
                    <a:pt x="10441" y="46701"/>
                    <a:pt x="0" y="36227"/>
                    <a:pt x="0" y="23351"/>
                  </a:cubicBezTo>
                  <a:cubicBezTo>
                    <a:pt x="0" y="10441"/>
                    <a:pt x="10441" y="1"/>
                    <a:pt x="23350" y="1"/>
                  </a:cubicBezTo>
                  <a:cubicBezTo>
                    <a:pt x="36259" y="1"/>
                    <a:pt x="46700" y="10441"/>
                    <a:pt x="46700"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5;p44">
              <a:extLst>
                <a:ext uri="{FF2B5EF4-FFF2-40B4-BE49-F238E27FC236}">
                  <a16:creationId xmlns:a16="http://schemas.microsoft.com/office/drawing/2014/main" id="{3DD788B1-3863-2E9B-0849-8CFB46BB1EB3}"/>
                </a:ext>
              </a:extLst>
            </p:cNvPr>
            <p:cNvSpPr/>
            <p:nvPr/>
          </p:nvSpPr>
          <p:spPr>
            <a:xfrm>
              <a:off x="3055650" y="2573457"/>
              <a:ext cx="715109" cy="715109"/>
            </a:xfrm>
            <a:custGeom>
              <a:avLst/>
              <a:gdLst/>
              <a:ahLst/>
              <a:cxnLst/>
              <a:rect l="l" t="t" r="r" b="b"/>
              <a:pathLst>
                <a:path w="46701" h="46701" fill="none" extrusionOk="0">
                  <a:moveTo>
                    <a:pt x="46700" y="23350"/>
                  </a:moveTo>
                  <a:cubicBezTo>
                    <a:pt x="46700" y="36260"/>
                    <a:pt x="36226" y="46700"/>
                    <a:pt x="23350" y="46700"/>
                  </a:cubicBezTo>
                  <a:cubicBezTo>
                    <a:pt x="10441" y="46700"/>
                    <a:pt x="0" y="36260"/>
                    <a:pt x="0" y="23350"/>
                  </a:cubicBezTo>
                  <a:cubicBezTo>
                    <a:pt x="0" y="10475"/>
                    <a:pt x="10441" y="0"/>
                    <a:pt x="23350" y="0"/>
                  </a:cubicBezTo>
                  <a:cubicBezTo>
                    <a:pt x="36226" y="0"/>
                    <a:pt x="46700" y="10475"/>
                    <a:pt x="46700"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6;p44">
              <a:extLst>
                <a:ext uri="{FF2B5EF4-FFF2-40B4-BE49-F238E27FC236}">
                  <a16:creationId xmlns:a16="http://schemas.microsoft.com/office/drawing/2014/main" id="{8BF10433-DF04-BF7B-75BE-62870EFB6CF6}"/>
                </a:ext>
              </a:extLst>
            </p:cNvPr>
            <p:cNvSpPr/>
            <p:nvPr/>
          </p:nvSpPr>
          <p:spPr>
            <a:xfrm>
              <a:off x="4820924" y="1524813"/>
              <a:ext cx="742687" cy="634397"/>
            </a:xfrm>
            <a:custGeom>
              <a:avLst/>
              <a:gdLst/>
              <a:ahLst/>
              <a:cxnLst/>
              <a:rect l="l" t="t" r="r" b="b"/>
              <a:pathLst>
                <a:path w="48502" h="41430" fill="none" extrusionOk="0">
                  <a:moveTo>
                    <a:pt x="39896" y="41430"/>
                  </a:moveTo>
                  <a:cubicBezTo>
                    <a:pt x="40696" y="40496"/>
                    <a:pt x="41397" y="39495"/>
                    <a:pt x="42031" y="38361"/>
                  </a:cubicBezTo>
                  <a:cubicBezTo>
                    <a:pt x="48502" y="27186"/>
                    <a:pt x="44666" y="12909"/>
                    <a:pt x="33491" y="6438"/>
                  </a:cubicBezTo>
                  <a:cubicBezTo>
                    <a:pt x="22316" y="0"/>
                    <a:pt x="8040" y="3836"/>
                    <a:pt x="1602" y="15011"/>
                  </a:cubicBezTo>
                  <a:cubicBezTo>
                    <a:pt x="968" y="16078"/>
                    <a:pt x="434" y="17212"/>
                    <a:pt x="1" y="18346"/>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7;p44">
              <a:extLst>
                <a:ext uri="{FF2B5EF4-FFF2-40B4-BE49-F238E27FC236}">
                  <a16:creationId xmlns:a16="http://schemas.microsoft.com/office/drawing/2014/main" id="{D22FA9D8-66D0-3C51-2EAA-ECB0B0B53317}"/>
                </a:ext>
              </a:extLst>
            </p:cNvPr>
            <p:cNvSpPr/>
            <p:nvPr/>
          </p:nvSpPr>
          <p:spPr>
            <a:xfrm>
              <a:off x="4759122" y="1805740"/>
              <a:ext cx="672709" cy="526122"/>
            </a:xfrm>
            <a:custGeom>
              <a:avLst/>
              <a:gdLst/>
              <a:ahLst/>
              <a:cxnLst/>
              <a:rect l="l" t="t" r="r" b="b"/>
              <a:pathLst>
                <a:path w="43932" h="34359" fill="none" extrusionOk="0">
                  <a:moveTo>
                    <a:pt x="4037" y="0"/>
                  </a:moveTo>
                  <a:cubicBezTo>
                    <a:pt x="0" y="10541"/>
                    <a:pt x="4070" y="22717"/>
                    <a:pt x="14177" y="28554"/>
                  </a:cubicBezTo>
                  <a:cubicBezTo>
                    <a:pt x="24251" y="34358"/>
                    <a:pt x="36860" y="31857"/>
                    <a:pt x="43932" y="23084"/>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Elemento grafico 4">
            <a:extLst>
              <a:ext uri="{FF2B5EF4-FFF2-40B4-BE49-F238E27FC236}">
                <a16:creationId xmlns:a16="http://schemas.microsoft.com/office/drawing/2014/main" id="{A07F76B1-0BAF-B27C-2B6B-87C18276F2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69982" y="1672768"/>
            <a:ext cx="474700" cy="534037"/>
          </a:xfrm>
          <a:prstGeom prst="rect">
            <a:avLst/>
          </a:prstGeom>
          <a:effectLst>
            <a:outerShdw blurRad="63500" sx="102000" sy="102000" algn="ctr" rotWithShape="0">
              <a:prstClr val="black">
                <a:alpha val="40000"/>
              </a:prstClr>
            </a:outerShdw>
          </a:effectLst>
        </p:spPr>
      </p:pic>
      <p:pic>
        <p:nvPicPr>
          <p:cNvPr id="7" name="Elemento grafico 6">
            <a:extLst>
              <a:ext uri="{FF2B5EF4-FFF2-40B4-BE49-F238E27FC236}">
                <a16:creationId xmlns:a16="http://schemas.microsoft.com/office/drawing/2014/main" id="{584F4840-2BC5-395D-ECE0-225BE10658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08016" y="2642213"/>
            <a:ext cx="620637" cy="620637"/>
          </a:xfrm>
          <a:prstGeom prst="rect">
            <a:avLst/>
          </a:prstGeom>
          <a:effectLst>
            <a:outerShdw blurRad="63500" sx="102000" sy="102000" algn="ctr" rotWithShape="0">
              <a:prstClr val="black">
                <a:alpha val="40000"/>
              </a:prstClr>
            </a:outerShdw>
          </a:effectLst>
        </p:spPr>
      </p:pic>
      <p:pic>
        <p:nvPicPr>
          <p:cNvPr id="4" name="Immagine 3">
            <a:extLst>
              <a:ext uri="{FF2B5EF4-FFF2-40B4-BE49-F238E27FC236}">
                <a16:creationId xmlns:a16="http://schemas.microsoft.com/office/drawing/2014/main" id="{16DC5DC4-9AB3-2E92-3423-22C7E5AF86AC}"/>
              </a:ext>
            </a:extLst>
          </p:cNvPr>
          <p:cNvPicPr>
            <a:picLocks noChangeAspect="1"/>
          </p:cNvPicPr>
          <p:nvPr/>
        </p:nvPicPr>
        <p:blipFill>
          <a:blip r:embed="rId11"/>
          <a:stretch>
            <a:fillRect/>
          </a:stretch>
        </p:blipFill>
        <p:spPr>
          <a:xfrm>
            <a:off x="4880415" y="3679095"/>
            <a:ext cx="543570" cy="543570"/>
          </a:xfrm>
          <a:prstGeom prst="rect">
            <a:avLst/>
          </a:prstGeom>
          <a:effectLst>
            <a:outerShdw blurRad="63500" sx="102000" sy="102000" algn="ctr" rotWithShape="0">
              <a:prstClr val="black">
                <a:alpha val="40000"/>
              </a:prstClr>
            </a:outerShdw>
          </a:effectLst>
        </p:spPr>
      </p:pic>
      <p:pic>
        <p:nvPicPr>
          <p:cNvPr id="29" name="Elemento grafico 28">
            <a:extLst>
              <a:ext uri="{FF2B5EF4-FFF2-40B4-BE49-F238E27FC236}">
                <a16:creationId xmlns:a16="http://schemas.microsoft.com/office/drawing/2014/main" id="{8B158AA4-8A6B-F16C-7F42-A40B28886A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96514" y="1678370"/>
            <a:ext cx="532361" cy="526122"/>
          </a:xfrm>
          <a:prstGeom prst="rect">
            <a:avLst/>
          </a:prstGeom>
          <a:effectLst>
            <a:outerShdw blurRad="63500" sx="102000" sy="102000" algn="ctr" rotWithShape="0">
              <a:prstClr val="black">
                <a:alpha val="40000"/>
              </a:prstClr>
            </a:outerShdw>
          </a:effectLst>
        </p:spPr>
      </p:pic>
      <p:pic>
        <p:nvPicPr>
          <p:cNvPr id="31" name="Immagine 30">
            <a:extLst>
              <a:ext uri="{FF2B5EF4-FFF2-40B4-BE49-F238E27FC236}">
                <a16:creationId xmlns:a16="http://schemas.microsoft.com/office/drawing/2014/main" id="{684B1E22-138F-56A3-D5AD-573BA125510F}"/>
              </a:ext>
            </a:extLst>
          </p:cNvPr>
          <p:cNvPicPr>
            <a:picLocks noChangeAspect="1"/>
          </p:cNvPicPr>
          <p:nvPr/>
        </p:nvPicPr>
        <p:blipFill>
          <a:blip r:embed="rId14">
            <a:alphaModFix/>
          </a:blip>
          <a:stretch>
            <a:fillRect/>
          </a:stretch>
        </p:blipFill>
        <p:spPr>
          <a:xfrm>
            <a:off x="3825602" y="3669156"/>
            <a:ext cx="339249" cy="55162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6526209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SMART CONTRACT</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Authentication.sol</a:t>
            </a: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it-IT" dirty="0"/>
              <a:t>è uno smart </a:t>
            </a:r>
            <a:r>
              <a:rPr lang="it-IT" dirty="0" err="1"/>
              <a:t>contract</a:t>
            </a:r>
            <a:r>
              <a:rPr lang="it-IT" dirty="0"/>
              <a:t> scritto in </a:t>
            </a:r>
            <a:r>
              <a:rPr lang="it-IT" dirty="0" err="1"/>
              <a:t>Solidity</a:t>
            </a:r>
            <a:r>
              <a:rPr lang="it-IT" dirty="0"/>
              <a:t> reso sicuro e robusto tramite la libreria </a:t>
            </a:r>
            <a:r>
              <a:rPr lang="it-IT" dirty="0" err="1"/>
              <a:t>OpenZeppelin</a:t>
            </a:r>
            <a:r>
              <a:rPr lang="it-IT" dirty="0"/>
              <a:t> per la definizione dei ruoli assunta dagli utenti: ”Admin” o ”User”</a:t>
            </a:r>
          </a:p>
          <a:p>
            <a:pPr marL="0" lvl="0" indent="0" algn="ctr" rtl="0">
              <a:spcBef>
                <a:spcPts val="0"/>
              </a:spcBef>
              <a:spcAft>
                <a:spcPts val="0"/>
              </a:spcAft>
              <a:buNone/>
            </a:pPr>
            <a:endParaRPr dirty="0"/>
          </a:p>
        </p:txBody>
      </p:sp>
      <p:pic>
        <p:nvPicPr>
          <p:cNvPr id="3" name="Immagine 2" descr="Immagine che contiene testo&#10;&#10;Descrizione generata automaticamente">
            <a:extLst>
              <a:ext uri="{FF2B5EF4-FFF2-40B4-BE49-F238E27FC236}">
                <a16:creationId xmlns:a16="http://schemas.microsoft.com/office/drawing/2014/main" id="{75193C29-C573-4039-6083-6AC4A869CFF5}"/>
              </a:ext>
            </a:extLst>
          </p:cNvPr>
          <p:cNvPicPr>
            <a:picLocks noChangeAspect="1"/>
          </p:cNvPicPr>
          <p:nvPr/>
        </p:nvPicPr>
        <p:blipFill>
          <a:blip r:embed="rId4"/>
          <a:stretch>
            <a:fillRect/>
          </a:stretch>
        </p:blipFill>
        <p:spPr>
          <a:xfrm>
            <a:off x="4927807" y="476300"/>
            <a:ext cx="3015286" cy="4227670"/>
          </a:xfrm>
          <a:prstGeom prst="rect">
            <a:avLst/>
          </a:prstGeom>
          <a:ln w="28575">
            <a:solidFill>
              <a:schemeClr val="bg1"/>
            </a:solidFill>
          </a:ln>
        </p:spPr>
      </p:pic>
    </p:spTree>
    <p:extLst>
      <p:ext uri="{BB962C8B-B14F-4D97-AF65-F5344CB8AC3E}">
        <p14:creationId xmlns:p14="http://schemas.microsoft.com/office/powerpoint/2010/main" val="158925081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SMART CONTRACT</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240492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La funzione di registrazione memorizza, all’interno della </a:t>
            </a:r>
            <a:r>
              <a:rPr lang="it-IT" dirty="0" err="1"/>
              <a:t>struct</a:t>
            </a:r>
            <a:r>
              <a:rPr lang="it-IT" dirty="0"/>
              <a:t> ”User”, l’account esadecimale che vuole effettuare la transazione, l’indirizzo e-mail o username e la password che sarà cifrata tramite la funzione keccak256</a:t>
            </a:r>
          </a:p>
        </p:txBody>
      </p:sp>
      <p:pic>
        <p:nvPicPr>
          <p:cNvPr id="4" name="Immagine 3" descr="Immagine che contiene testo&#10;&#10;Descrizione generata automaticamente">
            <a:extLst>
              <a:ext uri="{FF2B5EF4-FFF2-40B4-BE49-F238E27FC236}">
                <a16:creationId xmlns:a16="http://schemas.microsoft.com/office/drawing/2014/main" id="{2F19319D-1DC7-A74D-3163-54FA7BB553D2}"/>
              </a:ext>
            </a:extLst>
          </p:cNvPr>
          <p:cNvPicPr>
            <a:picLocks noChangeAspect="1"/>
          </p:cNvPicPr>
          <p:nvPr/>
        </p:nvPicPr>
        <p:blipFill>
          <a:blip r:embed="rId4"/>
          <a:stretch>
            <a:fillRect/>
          </a:stretch>
        </p:blipFill>
        <p:spPr>
          <a:xfrm>
            <a:off x="4139419" y="1677194"/>
            <a:ext cx="4592061" cy="2317290"/>
          </a:xfrm>
          <a:prstGeom prst="rect">
            <a:avLst/>
          </a:prstGeom>
          <a:ln w="28575">
            <a:solidFill>
              <a:schemeClr val="tx1"/>
            </a:solidFill>
          </a:ln>
        </p:spPr>
      </p:pic>
    </p:spTree>
    <p:extLst>
      <p:ext uri="{BB962C8B-B14F-4D97-AF65-F5344CB8AC3E}">
        <p14:creationId xmlns:p14="http://schemas.microsoft.com/office/powerpoint/2010/main" val="67071654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SMART CONTRACT</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240492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La funzione di login che verifica se l’username e la password inviati coincidono con quelli memorizzati nella Blockchain restituendo un booleano</a:t>
            </a:r>
          </a:p>
        </p:txBody>
      </p:sp>
      <p:pic>
        <p:nvPicPr>
          <p:cNvPr id="3" name="Immagine 2" descr="Immagine che contiene testo&#10;&#10;Descrizione generata automaticamente">
            <a:extLst>
              <a:ext uri="{FF2B5EF4-FFF2-40B4-BE49-F238E27FC236}">
                <a16:creationId xmlns:a16="http://schemas.microsoft.com/office/drawing/2014/main" id="{7B852CBC-4EE2-954E-FEDB-86F220A6C7A5}"/>
              </a:ext>
            </a:extLst>
          </p:cNvPr>
          <p:cNvPicPr>
            <a:picLocks noChangeAspect="1"/>
          </p:cNvPicPr>
          <p:nvPr/>
        </p:nvPicPr>
        <p:blipFill>
          <a:blip r:embed="rId4"/>
          <a:stretch>
            <a:fillRect/>
          </a:stretch>
        </p:blipFill>
        <p:spPr>
          <a:xfrm>
            <a:off x="4139418" y="1677193"/>
            <a:ext cx="4565925" cy="969754"/>
          </a:xfrm>
          <a:prstGeom prst="rect">
            <a:avLst/>
          </a:prstGeom>
          <a:ln w="28575">
            <a:solidFill>
              <a:schemeClr val="bg1"/>
            </a:solidFill>
          </a:ln>
        </p:spPr>
      </p:pic>
      <p:pic>
        <p:nvPicPr>
          <p:cNvPr id="6" name="Immagine 5" descr="Immagine che contiene testo&#10;&#10;Descrizione generata automaticamente">
            <a:extLst>
              <a:ext uri="{FF2B5EF4-FFF2-40B4-BE49-F238E27FC236}">
                <a16:creationId xmlns:a16="http://schemas.microsoft.com/office/drawing/2014/main" id="{687FC794-81A4-2982-227F-FF3263949EE1}"/>
              </a:ext>
            </a:extLst>
          </p:cNvPr>
          <p:cNvPicPr>
            <a:picLocks noChangeAspect="1"/>
          </p:cNvPicPr>
          <p:nvPr/>
        </p:nvPicPr>
        <p:blipFill>
          <a:blip r:embed="rId5"/>
          <a:stretch>
            <a:fillRect/>
          </a:stretch>
        </p:blipFill>
        <p:spPr>
          <a:xfrm>
            <a:off x="4145181" y="3007838"/>
            <a:ext cx="4565924" cy="969754"/>
          </a:xfrm>
          <a:prstGeom prst="rect">
            <a:avLst/>
          </a:prstGeom>
          <a:ln w="28575">
            <a:solidFill>
              <a:schemeClr val="tx1"/>
            </a:solidFill>
          </a:ln>
        </p:spPr>
      </p:pic>
    </p:spTree>
    <p:extLst>
      <p:ext uri="{BB962C8B-B14F-4D97-AF65-F5344CB8AC3E}">
        <p14:creationId xmlns:p14="http://schemas.microsoft.com/office/powerpoint/2010/main" val="413687237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SMART CONTRACT</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14819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Solo l’amministratore può assegnare o revocare un ruolo ad un utente, mentre, l’admin può rinunciare ai suoi privilegi solo se egli stesso ne rinuncia</a:t>
            </a:r>
            <a:endParaRPr dirty="0"/>
          </a:p>
        </p:txBody>
      </p:sp>
      <p:pic>
        <p:nvPicPr>
          <p:cNvPr id="4" name="Immagine 3" descr="Immagine che contiene testo&#10;&#10;Descrizione generata automaticamente">
            <a:extLst>
              <a:ext uri="{FF2B5EF4-FFF2-40B4-BE49-F238E27FC236}">
                <a16:creationId xmlns:a16="http://schemas.microsoft.com/office/drawing/2014/main" id="{3CAD655D-05C5-EBB1-D70A-50E5CF2BD1ED}"/>
              </a:ext>
            </a:extLst>
          </p:cNvPr>
          <p:cNvPicPr>
            <a:picLocks noChangeAspect="1"/>
          </p:cNvPicPr>
          <p:nvPr/>
        </p:nvPicPr>
        <p:blipFill>
          <a:blip r:embed="rId4"/>
          <a:stretch>
            <a:fillRect/>
          </a:stretch>
        </p:blipFill>
        <p:spPr>
          <a:xfrm>
            <a:off x="4612824" y="488285"/>
            <a:ext cx="3645252" cy="4206060"/>
          </a:xfrm>
          <a:prstGeom prst="rect">
            <a:avLst/>
          </a:prstGeom>
          <a:ln w="28575">
            <a:solidFill>
              <a:schemeClr val="bg1"/>
            </a:solidFill>
          </a:ln>
        </p:spPr>
      </p:pic>
    </p:spTree>
    <p:extLst>
      <p:ext uri="{BB962C8B-B14F-4D97-AF65-F5344CB8AC3E}">
        <p14:creationId xmlns:p14="http://schemas.microsoft.com/office/powerpoint/2010/main" val="306684955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7" name="Google Shape;287;p37"/>
          <p:cNvSpPr txBox="1">
            <a:spLocks noGrp="1"/>
          </p:cNvSpPr>
          <p:nvPr>
            <p:ph type="subTitle" idx="1"/>
          </p:nvPr>
        </p:nvSpPr>
        <p:spPr>
          <a:xfrm>
            <a:off x="5508435" y="1962517"/>
            <a:ext cx="3205665" cy="2482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Deploy</a:t>
            </a:r>
            <a:r>
              <a:rPr lang="it-IT" dirty="0"/>
              <a:t> dello Smart </a:t>
            </a:r>
            <a:r>
              <a:rPr lang="it-IT" dirty="0" err="1"/>
              <a:t>Contract</a:t>
            </a:r>
            <a:r>
              <a:rPr lang="it-IT" dirty="0"/>
              <a:t> con </a:t>
            </a:r>
            <a:r>
              <a:rPr lang="it-IT" dirty="0" err="1"/>
              <a:t>truffle</a:t>
            </a:r>
            <a:r>
              <a:rPr lang="it-IT" dirty="0"/>
              <a:t> digitando nel terminale:</a:t>
            </a:r>
          </a:p>
          <a:p>
            <a:pPr marL="457200" lvl="0" indent="-317500" algn="l" rtl="0">
              <a:spcBef>
                <a:spcPts val="160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a:t>
            </a:r>
            <a:r>
              <a:rPr lang="en"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ruffle compile</a:t>
            </a:r>
            <a:r>
              <a:rPr lang="en" dirty="0"/>
              <a:t>, </a:t>
            </a:r>
            <a:r>
              <a:rPr lang="it-IT" dirty="0"/>
              <a:t>per verificare la presenza di errori sintattici; </a:t>
            </a:r>
          </a:p>
          <a:p>
            <a:pPr marL="457200" lvl="0" indent="-317500" algn="l" rtl="0">
              <a:spcBef>
                <a:spcPts val="1600"/>
              </a:spcBef>
              <a:spcAft>
                <a:spcPts val="0"/>
              </a:spcAft>
              <a:buSzPts val="1400"/>
              <a:buChar char="●"/>
            </a:pPr>
            <a:endParaRPr lang="it-IT" dirty="0"/>
          </a:p>
          <a:p>
            <a:pPr marL="457200" lvl="0" indent="-317500" algn="l" rtl="0">
              <a:spcBef>
                <a:spcPts val="0"/>
              </a:spcBef>
              <a:spcAft>
                <a:spcPts val="0"/>
              </a:spcAft>
              <a:buSzPts val="1400"/>
              <a:buChar char="●"/>
            </a:pP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truffle</a:t>
            </a: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migrate</a:t>
            </a:r>
            <a:r>
              <a:rPr lang="it-IT" dirty="0"/>
              <a:t>, per </a:t>
            </a:r>
            <a:r>
              <a:rPr lang="it-IT" dirty="0" err="1"/>
              <a:t>deployare</a:t>
            </a:r>
            <a:r>
              <a:rPr lang="it-IT" dirty="0"/>
              <a:t> lo Smart </a:t>
            </a:r>
            <a:r>
              <a:rPr lang="it-IT" dirty="0" err="1"/>
              <a:t>Contract</a:t>
            </a:r>
            <a:r>
              <a:rPr lang="it-IT" dirty="0"/>
              <a:t> sulla Blockchain </a:t>
            </a:r>
            <a:r>
              <a:rPr lang="it-IT" dirty="0" err="1"/>
              <a:t>Ganache</a:t>
            </a:r>
            <a:r>
              <a:rPr lang="it-IT" dirty="0"/>
              <a:t> </a:t>
            </a:r>
          </a:p>
        </p:txBody>
      </p:sp>
      <p:sp>
        <p:nvSpPr>
          <p:cNvPr id="288" name="Google Shape;288;p37"/>
          <p:cNvSpPr txBox="1">
            <a:spLocks noGrp="1"/>
          </p:cNvSpPr>
          <p:nvPr>
            <p:ph type="title"/>
          </p:nvPr>
        </p:nvSpPr>
        <p:spPr>
          <a:xfrm>
            <a:off x="731925" y="55385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DEPLOY SMART CONTRACT</a:t>
            </a:r>
            <a:endParaRPr dirty="0"/>
          </a:p>
        </p:txBody>
      </p:sp>
      <p:grpSp>
        <p:nvGrpSpPr>
          <p:cNvPr id="9" name="Gruppo 8">
            <a:extLst>
              <a:ext uri="{FF2B5EF4-FFF2-40B4-BE49-F238E27FC236}">
                <a16:creationId xmlns:a16="http://schemas.microsoft.com/office/drawing/2014/main" id="{A0E3EF20-CE0A-B655-73A5-73C4432E2BCE}"/>
              </a:ext>
            </a:extLst>
          </p:cNvPr>
          <p:cNvGrpSpPr/>
          <p:nvPr/>
        </p:nvGrpSpPr>
        <p:grpSpPr>
          <a:xfrm>
            <a:off x="731925" y="1535922"/>
            <a:ext cx="3984454" cy="3027757"/>
            <a:chOff x="852865" y="1682870"/>
            <a:chExt cx="3418255" cy="2615450"/>
          </a:xfrm>
        </p:grpSpPr>
        <p:grpSp>
          <p:nvGrpSpPr>
            <p:cNvPr id="279" name="Google Shape;279;p37"/>
            <p:cNvGrpSpPr/>
            <p:nvPr/>
          </p:nvGrpSpPr>
          <p:grpSpPr>
            <a:xfrm>
              <a:off x="852865" y="1682870"/>
              <a:ext cx="3418255" cy="2615450"/>
              <a:chOff x="852866" y="1682902"/>
              <a:chExt cx="3586837" cy="2744438"/>
            </a:xfrm>
          </p:grpSpPr>
          <p:sp>
            <p:nvSpPr>
              <p:cNvPr id="280" name="Google Shape;280;p37"/>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281" name="Google Shape;281;p37"/>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7"/>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pic>
          <p:nvPicPr>
            <p:cNvPr id="3" name="Immagine 2" descr="Immagine che contiene testo&#10;&#10;Descrizione generata automaticamente">
              <a:extLst>
                <a:ext uri="{FF2B5EF4-FFF2-40B4-BE49-F238E27FC236}">
                  <a16:creationId xmlns:a16="http://schemas.microsoft.com/office/drawing/2014/main" id="{C5F865D3-2296-0C60-7B34-AA3976048153}"/>
                </a:ext>
              </a:extLst>
            </p:cNvPr>
            <p:cNvPicPr>
              <a:picLocks noChangeAspect="1"/>
            </p:cNvPicPr>
            <p:nvPr/>
          </p:nvPicPr>
          <p:blipFill>
            <a:blip r:embed="rId3"/>
            <a:stretch>
              <a:fillRect/>
            </a:stretch>
          </p:blipFill>
          <p:spPr>
            <a:xfrm>
              <a:off x="1042122" y="1794015"/>
              <a:ext cx="3074494" cy="1953666"/>
            </a:xfrm>
            <a:prstGeom prst="rect">
              <a:avLst/>
            </a:prstGeom>
            <a:ln w="28575">
              <a:solidFill>
                <a:schemeClr val="tx1"/>
              </a:solidFill>
            </a:ln>
          </p:spPr>
        </p:pic>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CONTENUTI</a:t>
            </a:r>
            <a:endParaRPr dirty="0"/>
          </a:p>
        </p:txBody>
      </p:sp>
      <p:sp>
        <p:nvSpPr>
          <p:cNvPr id="165" name="Google Shape;165;p30"/>
          <p:cNvSpPr txBox="1">
            <a:spLocks noGrp="1"/>
          </p:cNvSpPr>
          <p:nvPr>
            <p:ph type="title"/>
          </p:nvPr>
        </p:nvSpPr>
        <p:spPr>
          <a:xfrm>
            <a:off x="1073700" y="18156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30"/>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INTRODUZIONE</a:t>
            </a:r>
            <a:endParaRPr dirty="0"/>
          </a:p>
        </p:txBody>
      </p:sp>
      <p:sp>
        <p:nvSpPr>
          <p:cNvPr id="167" name="Google Shape;167;p30"/>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a:t>
            </a:r>
            <a:r>
              <a:rPr lang="en" dirty="0"/>
              <a:t> tecnologia Blockchain e la sua struttura</a:t>
            </a:r>
            <a:endParaRPr dirty="0"/>
          </a:p>
        </p:txBody>
      </p:sp>
      <p:sp>
        <p:nvSpPr>
          <p:cNvPr id="168" name="Google Shape;168;p30"/>
          <p:cNvSpPr txBox="1">
            <a:spLocks noGrp="1"/>
          </p:cNvSpPr>
          <p:nvPr>
            <p:ph type="title" idx="2"/>
          </p:nvPr>
        </p:nvSpPr>
        <p:spPr>
          <a:xfrm>
            <a:off x="1073700" y="3088425"/>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9" name="Google Shape;169;p30"/>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KRYPTOAUTH</a:t>
            </a:r>
            <a:endParaRPr dirty="0"/>
          </a:p>
        </p:txBody>
      </p:sp>
      <p:sp>
        <p:nvSpPr>
          <p:cNvPr id="170" name="Google Shape;170;p30"/>
          <p:cNvSpPr txBox="1">
            <a:spLocks noGrp="1"/>
          </p:cNvSpPr>
          <p:nvPr>
            <p:ph type="subTitle" idx="7"/>
          </p:nvPr>
        </p:nvSpPr>
        <p:spPr>
          <a:xfrm>
            <a:off x="2106548" y="3268800"/>
            <a:ext cx="2341627" cy="788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 Web </a:t>
            </a:r>
            <a:r>
              <a:rPr lang="it-IT" dirty="0" err="1"/>
              <a:t>DApp</a:t>
            </a:r>
            <a:r>
              <a:rPr lang="it-IT" dirty="0"/>
              <a:t> KryptoAuth</a:t>
            </a:r>
            <a:r>
              <a:rPr lang="en" dirty="0"/>
              <a:t>, tecnologie utilizzate e sviluppi futuri</a:t>
            </a:r>
            <a:endParaRPr dirty="0"/>
          </a:p>
          <a:p>
            <a:pPr marL="0" lvl="0" indent="0" algn="l" rtl="0">
              <a:spcBef>
                <a:spcPts val="0"/>
              </a:spcBef>
              <a:spcAft>
                <a:spcPts val="0"/>
              </a:spcAft>
              <a:buNone/>
            </a:pPr>
            <a:endParaRPr dirty="0"/>
          </a:p>
        </p:txBody>
      </p:sp>
      <p:sp>
        <p:nvSpPr>
          <p:cNvPr id="171" name="Google Shape;171;p30"/>
          <p:cNvSpPr txBox="1">
            <a:spLocks noGrp="1"/>
          </p:cNvSpPr>
          <p:nvPr>
            <p:ph type="title" idx="3"/>
          </p:nvPr>
        </p:nvSpPr>
        <p:spPr>
          <a:xfrm>
            <a:off x="7110300" y="18156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72" name="Google Shape;172;p30"/>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PROBLEMATICHE</a:t>
            </a:r>
            <a:endParaRPr dirty="0"/>
          </a:p>
        </p:txBody>
      </p:sp>
      <p:sp>
        <p:nvSpPr>
          <p:cNvPr id="173" name="Google Shape;173;p30"/>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it-IT" dirty="0"/>
              <a:t>La Blockchain nel mondo reale</a:t>
            </a:r>
            <a:endParaRPr dirty="0"/>
          </a:p>
          <a:p>
            <a:pPr marL="0" lvl="0" indent="0" algn="r" rtl="0">
              <a:spcBef>
                <a:spcPts val="0"/>
              </a:spcBef>
              <a:spcAft>
                <a:spcPts val="0"/>
              </a:spcAft>
              <a:buNone/>
            </a:pPr>
            <a:endParaRPr dirty="0"/>
          </a:p>
        </p:txBody>
      </p:sp>
      <p:sp>
        <p:nvSpPr>
          <p:cNvPr id="174" name="Google Shape;174;p30"/>
          <p:cNvSpPr txBox="1">
            <a:spLocks noGrp="1"/>
          </p:cNvSpPr>
          <p:nvPr>
            <p:ph type="title" idx="4"/>
          </p:nvPr>
        </p:nvSpPr>
        <p:spPr>
          <a:xfrm>
            <a:off x="7110300" y="3088425"/>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5" name="Google Shape;175;p30"/>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DEMO</a:t>
            </a:r>
            <a:endParaRPr dirty="0"/>
          </a:p>
        </p:txBody>
      </p:sp>
      <p:sp>
        <p:nvSpPr>
          <p:cNvPr id="176" name="Google Shape;176;p30"/>
          <p:cNvSpPr txBox="1">
            <a:spLocks noGrp="1"/>
          </p:cNvSpPr>
          <p:nvPr>
            <p:ph type="subTitle" idx="14"/>
          </p:nvPr>
        </p:nvSpPr>
        <p:spPr>
          <a:xfrm>
            <a:off x="4962525" y="3268800"/>
            <a:ext cx="2074924"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it-IT" dirty="0"/>
              <a:t>Video demo del sistema proposto</a:t>
            </a:r>
            <a:endParaRPr dirty="0"/>
          </a:p>
          <a:p>
            <a:pPr marL="0" lvl="0" indent="0" algn="r" rtl="0">
              <a:spcBef>
                <a:spcPts val="0"/>
              </a:spcBef>
              <a:spcAft>
                <a:spcPts val="0"/>
              </a:spcAft>
              <a:buNone/>
            </a:pPr>
            <a:endParaRPr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7" name="Google Shape;287;p37"/>
          <p:cNvSpPr txBox="1">
            <a:spLocks noGrp="1"/>
          </p:cNvSpPr>
          <p:nvPr>
            <p:ph type="subTitle" idx="1"/>
          </p:nvPr>
        </p:nvSpPr>
        <p:spPr>
          <a:xfrm>
            <a:off x="5508435" y="1962517"/>
            <a:ext cx="3205665" cy="2482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Lo Smart </a:t>
            </a:r>
            <a:r>
              <a:rPr lang="it-IT" dirty="0" err="1"/>
              <a:t>Contract</a:t>
            </a:r>
            <a:r>
              <a:rPr lang="it-IT" dirty="0"/>
              <a:t> è stato tradotto in una classe Java tramite:</a:t>
            </a:r>
          </a:p>
          <a:p>
            <a:pPr marL="457200" lvl="0" indent="-317500" algn="l" rtl="0">
              <a:spcBef>
                <a:spcPts val="1600"/>
              </a:spcBef>
              <a:spcAft>
                <a:spcPts val="0"/>
              </a:spcAft>
              <a:buSzPts val="1400"/>
              <a:buChar char="●"/>
            </a:pPr>
            <a:r>
              <a:rPr lang="en" dirty="0"/>
              <a:t>il compilatore </a:t>
            </a: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solcjs</a:t>
            </a:r>
            <a:r>
              <a:rPr lang="en" dirty="0"/>
              <a:t>, </a:t>
            </a:r>
            <a:r>
              <a:rPr lang="it-IT" dirty="0"/>
              <a:t>per la generazione dei file </a:t>
            </a:r>
            <a:r>
              <a:rPr lang="it-IT" dirty="0" err="1">
                <a:latin typeface="Courier New" panose="02070309020205020404" pitchFamily="49" charset="0"/>
                <a:cs typeface="Courier New" panose="02070309020205020404" pitchFamily="49" charset="0"/>
              </a:rPr>
              <a:t>Authentication.abi</a:t>
            </a:r>
            <a:r>
              <a:rPr lang="it-IT" dirty="0">
                <a:latin typeface="Courier New" panose="02070309020205020404" pitchFamily="49" charset="0"/>
                <a:cs typeface="Courier New" panose="02070309020205020404" pitchFamily="49" charset="0"/>
              </a:rPr>
              <a:t> </a:t>
            </a:r>
            <a:r>
              <a:rPr lang="it-IT" dirty="0"/>
              <a:t>e </a:t>
            </a:r>
            <a:r>
              <a:rPr lang="it-IT" dirty="0" err="1">
                <a:latin typeface="Courier New" panose="02070309020205020404" pitchFamily="49" charset="0"/>
                <a:cs typeface="Courier New" panose="02070309020205020404" pitchFamily="49" charset="0"/>
              </a:rPr>
              <a:t>Authentication.bin</a:t>
            </a:r>
            <a:r>
              <a:rPr lang="it-IT" dirty="0"/>
              <a:t>; </a:t>
            </a:r>
          </a:p>
          <a:p>
            <a:pPr marL="139700" lvl="0" indent="0" algn="l" rtl="0">
              <a:spcBef>
                <a:spcPts val="1600"/>
              </a:spcBef>
              <a:spcAft>
                <a:spcPts val="0"/>
              </a:spcAft>
              <a:buSzPts val="1400"/>
              <a:buNone/>
            </a:pPr>
            <a:endParaRPr lang="it-IT" dirty="0"/>
          </a:p>
          <a:p>
            <a:pPr marL="457200" lvl="0" indent="-317500" algn="l" rtl="0">
              <a:spcBef>
                <a:spcPts val="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Web3j</a:t>
            </a:r>
            <a:r>
              <a:rPr lang="it-IT" dirty="0"/>
              <a:t>, per la creazione della classe </a:t>
            </a:r>
            <a:r>
              <a:rPr lang="it-IT" dirty="0">
                <a:latin typeface="Courier New" panose="02070309020205020404" pitchFamily="49" charset="0"/>
                <a:cs typeface="Courier New" panose="02070309020205020404" pitchFamily="49" charset="0"/>
              </a:rPr>
              <a:t>Authentication.java</a:t>
            </a:r>
            <a:endParaRPr lang="it-IT" dirty="0"/>
          </a:p>
        </p:txBody>
      </p:sp>
      <p:sp>
        <p:nvSpPr>
          <p:cNvPr id="288" name="Google Shape;288;p37"/>
          <p:cNvSpPr txBox="1">
            <a:spLocks noGrp="1"/>
          </p:cNvSpPr>
          <p:nvPr>
            <p:ph type="title"/>
          </p:nvPr>
        </p:nvSpPr>
        <p:spPr>
          <a:xfrm>
            <a:off x="731925" y="55385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TRADUZIONE SMART CONTRACT</a:t>
            </a:r>
            <a:endParaRPr dirty="0"/>
          </a:p>
        </p:txBody>
      </p:sp>
      <p:grpSp>
        <p:nvGrpSpPr>
          <p:cNvPr id="279" name="Google Shape;279;p37"/>
          <p:cNvGrpSpPr/>
          <p:nvPr/>
        </p:nvGrpSpPr>
        <p:grpSpPr>
          <a:xfrm>
            <a:off x="731925" y="1535922"/>
            <a:ext cx="3984454" cy="3027757"/>
            <a:chOff x="852866" y="1682902"/>
            <a:chExt cx="3586837" cy="2744438"/>
          </a:xfrm>
        </p:grpSpPr>
        <p:sp>
          <p:nvSpPr>
            <p:cNvPr id="280" name="Google Shape;280;p37"/>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281" name="Google Shape;281;p37"/>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7"/>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pic>
        <p:nvPicPr>
          <p:cNvPr id="4" name="Immagine 3">
            <a:extLst>
              <a:ext uri="{FF2B5EF4-FFF2-40B4-BE49-F238E27FC236}">
                <a16:creationId xmlns:a16="http://schemas.microsoft.com/office/drawing/2014/main" id="{EEAC0BDE-79F7-09D4-E5D3-85A250B4C368}"/>
              </a:ext>
            </a:extLst>
          </p:cNvPr>
          <p:cNvPicPr>
            <a:picLocks noChangeAspect="1"/>
          </p:cNvPicPr>
          <p:nvPr/>
        </p:nvPicPr>
        <p:blipFill rotWithShape="1">
          <a:blip r:embed="rId3"/>
          <a:srcRect l="1468" t="6579" r="2587"/>
          <a:stretch/>
        </p:blipFill>
        <p:spPr>
          <a:xfrm>
            <a:off x="952530" y="1819819"/>
            <a:ext cx="3583753" cy="418962"/>
          </a:xfrm>
          <a:prstGeom prst="rect">
            <a:avLst/>
          </a:prstGeom>
          <a:ln w="28575">
            <a:solidFill>
              <a:schemeClr val="tx1"/>
            </a:solidFill>
          </a:ln>
        </p:spPr>
      </p:pic>
      <p:pic>
        <p:nvPicPr>
          <p:cNvPr id="6" name="Immagine 5">
            <a:extLst>
              <a:ext uri="{FF2B5EF4-FFF2-40B4-BE49-F238E27FC236}">
                <a16:creationId xmlns:a16="http://schemas.microsoft.com/office/drawing/2014/main" id="{6C4F4791-5788-C05A-4334-81144923FB9F}"/>
              </a:ext>
            </a:extLst>
          </p:cNvPr>
          <p:cNvPicPr>
            <a:picLocks noChangeAspect="1"/>
          </p:cNvPicPr>
          <p:nvPr/>
        </p:nvPicPr>
        <p:blipFill rotWithShape="1">
          <a:blip r:embed="rId4"/>
          <a:srcRect l="1568" r="1212"/>
          <a:stretch/>
        </p:blipFill>
        <p:spPr>
          <a:xfrm>
            <a:off x="952529" y="3361682"/>
            <a:ext cx="3583753" cy="413459"/>
          </a:xfrm>
          <a:prstGeom prst="rect">
            <a:avLst/>
          </a:prstGeom>
          <a:ln w="28575">
            <a:solidFill>
              <a:schemeClr val="tx1"/>
            </a:solidFill>
          </a:ln>
        </p:spPr>
      </p:pic>
    </p:spTree>
    <p:extLst>
      <p:ext uri="{BB962C8B-B14F-4D97-AF65-F5344CB8AC3E}">
        <p14:creationId xmlns:p14="http://schemas.microsoft.com/office/powerpoint/2010/main" val="228332497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7" name="Google Shape;287;p37"/>
          <p:cNvSpPr txBox="1">
            <a:spLocks noGrp="1"/>
          </p:cNvSpPr>
          <p:nvPr>
            <p:ph type="subTitle" idx="1"/>
          </p:nvPr>
        </p:nvSpPr>
        <p:spPr>
          <a:xfrm>
            <a:off x="5508435" y="1962518"/>
            <a:ext cx="3298681" cy="19462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Nuova rete configurata sul </a:t>
            </a:r>
            <a:r>
              <a:rPr lang="it-IT" dirty="0" err="1"/>
              <a:t>wallet</a:t>
            </a:r>
            <a:r>
              <a:rPr lang="it-IT" dirty="0"/>
              <a:t> </a:t>
            </a:r>
            <a:r>
              <a:rPr lang="it-IT" dirty="0" err="1"/>
              <a:t>MetaMask</a:t>
            </a:r>
            <a:r>
              <a:rPr lang="it-IT" dirty="0"/>
              <a:t>:</a:t>
            </a:r>
          </a:p>
          <a:p>
            <a:pPr marL="457200" lvl="0" indent="-317500" algn="l" rtl="0">
              <a:spcBef>
                <a:spcPts val="160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Nome rete</a:t>
            </a:r>
            <a:r>
              <a:rPr lang="en" dirty="0"/>
              <a:t>: Ganache</a:t>
            </a:r>
            <a:endParaRPr lang="it-IT" dirty="0"/>
          </a:p>
          <a:p>
            <a:pPr marL="457200" lvl="0" indent="-317500" algn="l" rtl="0">
              <a:lnSpc>
                <a:spcPct val="150000"/>
              </a:lnSpc>
              <a:spcBef>
                <a:spcPts val="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URL RPC</a:t>
            </a:r>
            <a:r>
              <a:rPr lang="it-IT" dirty="0"/>
              <a:t>: HTTP://127.0.0.1:7545</a:t>
            </a:r>
          </a:p>
          <a:p>
            <a:pPr marL="457200" lvl="0" indent="-317500" algn="l" rtl="0">
              <a:lnSpc>
                <a:spcPct val="150000"/>
              </a:lnSpc>
              <a:spcBef>
                <a:spcPts val="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Chain ID</a:t>
            </a:r>
            <a:r>
              <a:rPr lang="it-IT" dirty="0"/>
              <a:t>: 1337</a:t>
            </a:r>
          </a:p>
          <a:p>
            <a:pPr marL="457200" lvl="0" indent="-317500" algn="l" rtl="0">
              <a:lnSpc>
                <a:spcPct val="150000"/>
              </a:lnSpc>
              <a:spcBef>
                <a:spcPts val="0"/>
              </a:spcBef>
              <a:spcAft>
                <a:spcPts val="0"/>
              </a:spcAft>
              <a:buSzPts val="1400"/>
              <a:buChar char="●"/>
            </a:pP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Currency</a:t>
            </a: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Symbol</a:t>
            </a:r>
            <a:r>
              <a:rPr lang="it-IT" dirty="0"/>
              <a:t>: ETH</a:t>
            </a:r>
          </a:p>
        </p:txBody>
      </p:sp>
      <p:sp>
        <p:nvSpPr>
          <p:cNvPr id="288" name="Google Shape;288;p37"/>
          <p:cNvSpPr txBox="1">
            <a:spLocks noGrp="1"/>
          </p:cNvSpPr>
          <p:nvPr>
            <p:ph type="title"/>
          </p:nvPr>
        </p:nvSpPr>
        <p:spPr>
          <a:xfrm>
            <a:off x="731925" y="55385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CONFIGURAZIONE DI UNA NUOVA RETE</a:t>
            </a:r>
            <a:endParaRPr dirty="0"/>
          </a:p>
        </p:txBody>
      </p:sp>
      <p:grpSp>
        <p:nvGrpSpPr>
          <p:cNvPr id="279" name="Google Shape;279;p37"/>
          <p:cNvGrpSpPr/>
          <p:nvPr/>
        </p:nvGrpSpPr>
        <p:grpSpPr>
          <a:xfrm>
            <a:off x="731925" y="1535922"/>
            <a:ext cx="3984454" cy="3027757"/>
            <a:chOff x="852866" y="1682902"/>
            <a:chExt cx="3586837" cy="2744438"/>
          </a:xfrm>
        </p:grpSpPr>
        <p:sp>
          <p:nvSpPr>
            <p:cNvPr id="280" name="Google Shape;280;p37"/>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281" name="Google Shape;281;p37"/>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7"/>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pic>
        <p:nvPicPr>
          <p:cNvPr id="4" name="Immagine 3" descr="Immagine che contiene testo&#10;&#10;Descrizione generata automaticamente">
            <a:extLst>
              <a:ext uri="{FF2B5EF4-FFF2-40B4-BE49-F238E27FC236}">
                <a16:creationId xmlns:a16="http://schemas.microsoft.com/office/drawing/2014/main" id="{2FE32D38-468E-8A0A-C2AA-5CDF6A2CA256}"/>
              </a:ext>
            </a:extLst>
          </p:cNvPr>
          <p:cNvPicPr>
            <a:picLocks noChangeAspect="1"/>
          </p:cNvPicPr>
          <p:nvPr/>
        </p:nvPicPr>
        <p:blipFill>
          <a:blip r:embed="rId3"/>
          <a:stretch>
            <a:fillRect/>
          </a:stretch>
        </p:blipFill>
        <p:spPr>
          <a:xfrm>
            <a:off x="1292376" y="1662769"/>
            <a:ext cx="2904059" cy="2246033"/>
          </a:xfrm>
          <a:prstGeom prst="rect">
            <a:avLst/>
          </a:prstGeom>
          <a:ln w="28575">
            <a:solidFill>
              <a:schemeClr val="tx1"/>
            </a:solidFill>
          </a:ln>
        </p:spPr>
      </p:pic>
    </p:spTree>
    <p:extLst>
      <p:ext uri="{BB962C8B-B14F-4D97-AF65-F5344CB8AC3E}">
        <p14:creationId xmlns:p14="http://schemas.microsoft.com/office/powerpoint/2010/main" val="237885693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SVILUPPI FUTURI</a:t>
            </a:r>
            <a:endParaRPr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019725"/>
            <a:ext cx="3027600" cy="209988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Creazione di </a:t>
            </a:r>
            <a:r>
              <a:rPr lang="it-IT" b="1" dirty="0">
                <a:solidFill>
                  <a:schemeClr val="accent2"/>
                </a:solidFill>
                <a:effectLst>
                  <a:outerShdw blurRad="38100" dist="38100" dir="2700000" algn="tl">
                    <a:srgbClr val="000000">
                      <a:alpha val="43137"/>
                    </a:srgbClr>
                  </a:outerShdw>
                </a:effectLst>
              </a:rPr>
              <a:t>NFT</a:t>
            </a:r>
            <a:r>
              <a:rPr lang="it-IT" dirty="0"/>
              <a:t> per dare la possibilità agli utenti di usufruire di servizi offerti dalla Web </a:t>
            </a:r>
            <a:r>
              <a:rPr lang="it-IT" dirty="0" err="1"/>
              <a:t>DApp</a:t>
            </a:r>
            <a:r>
              <a:rPr lang="it-IT" dirty="0"/>
              <a:t>, come sconti e </a:t>
            </a:r>
            <a:r>
              <a:rPr lang="it-IT" dirty="0" err="1"/>
              <a:t>cashback</a:t>
            </a:r>
            <a:r>
              <a:rPr lang="it-IT" dirty="0"/>
              <a:t> sull’acquisto di prodotti che il sito si predispone a vendere</a:t>
            </a:r>
            <a:endParaRPr dirty="0"/>
          </a:p>
        </p:txBody>
      </p:sp>
      <p:pic>
        <p:nvPicPr>
          <p:cNvPr id="185" name="Google Shape;185;p31"/>
          <p:cNvPicPr preferRelativeResize="0"/>
          <p:nvPr/>
        </p:nvPicPr>
        <p:blipFill rotWithShape="1">
          <a:blip r:embed="rId3">
            <a:alphaModFix amt="50000"/>
          </a:blip>
          <a:srcRect t="39" b="39"/>
          <a:stretch/>
        </p:blipFill>
        <p:spPr>
          <a:xfrm rot="-1726913">
            <a:off x="1724426" y="2596502"/>
            <a:ext cx="9144004" cy="2248000"/>
          </a:xfrm>
          <a:prstGeom prst="rect">
            <a:avLst/>
          </a:prstGeom>
          <a:noFill/>
          <a:ln>
            <a:noFill/>
          </a:ln>
        </p:spPr>
      </p:pic>
      <p:pic>
        <p:nvPicPr>
          <p:cNvPr id="5" name="Immagine 4">
            <a:extLst>
              <a:ext uri="{FF2B5EF4-FFF2-40B4-BE49-F238E27FC236}">
                <a16:creationId xmlns:a16="http://schemas.microsoft.com/office/drawing/2014/main" id="{905159C6-9D32-2032-5D0E-29C127CA2EA1}"/>
              </a:ext>
            </a:extLst>
          </p:cNvPr>
          <p:cNvPicPr>
            <a:picLocks noChangeAspect="1"/>
          </p:cNvPicPr>
          <p:nvPr/>
        </p:nvPicPr>
        <p:blipFill>
          <a:blip r:embed="rId4"/>
          <a:stretch>
            <a:fillRect/>
          </a:stretch>
        </p:blipFill>
        <p:spPr>
          <a:xfrm>
            <a:off x="4356035" y="335117"/>
            <a:ext cx="4123822" cy="412382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3977884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268578" y="2144444"/>
            <a:ext cx="660684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DEMO</a:t>
            </a:r>
            <a:br>
              <a:rPr lang="it-IT" dirty="0"/>
            </a:br>
            <a:r>
              <a:rPr lang="it-IT" sz="4800" dirty="0">
                <a:solidFill>
                  <a:schemeClr val="accent2"/>
                </a:solidFill>
              </a:rPr>
              <a:t>VIDEO DEMO</a:t>
            </a:r>
            <a:endParaRPr lang="it-IT" dirty="0">
              <a:solidFill>
                <a:schemeClr val="accent2"/>
              </a:solidFill>
            </a:endParaRP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A4FE979A-ABB2-723E-65C1-58F023AC664A}"/>
              </a:ext>
            </a:extLst>
          </p:cNvPr>
          <p:cNvPicPr>
            <a:picLocks noChangeAspect="1"/>
          </p:cNvPicPr>
          <p:nvPr/>
        </p:nvPicPr>
        <p:blipFill>
          <a:blip r:embed="rId3"/>
          <a:stretch>
            <a:fillRect/>
          </a:stretch>
        </p:blipFill>
        <p:spPr>
          <a:xfrm>
            <a:off x="3959288" y="803560"/>
            <a:ext cx="1225419" cy="1172350"/>
          </a:xfrm>
          <a:prstGeom prst="rect">
            <a:avLst/>
          </a:prstGeom>
        </p:spPr>
      </p:pic>
    </p:spTree>
    <p:extLst>
      <p:ext uri="{BB962C8B-B14F-4D97-AF65-F5344CB8AC3E}">
        <p14:creationId xmlns:p14="http://schemas.microsoft.com/office/powerpoint/2010/main" val="281360753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731924" y="255476"/>
            <a:ext cx="7116226"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VIDEO DEMO</a:t>
            </a:r>
            <a:endParaRPr dirty="0"/>
          </a:p>
        </p:txBody>
      </p:sp>
      <p:pic>
        <p:nvPicPr>
          <p:cNvPr id="4" name="Demo">
            <a:hlinkClick r:id="" action="ppaction://media"/>
            <a:extLst>
              <a:ext uri="{FF2B5EF4-FFF2-40B4-BE49-F238E27FC236}">
                <a16:creationId xmlns:a16="http://schemas.microsoft.com/office/drawing/2014/main" id="{FB994E3E-6F4C-CA7C-C5F7-727628C0AF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1924" y="957535"/>
            <a:ext cx="6987537" cy="39304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516985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idx="2"/>
          </p:nvPr>
        </p:nvSpPr>
        <p:spPr>
          <a:xfrm>
            <a:off x="1898172" y="937416"/>
            <a:ext cx="5068685" cy="2371683"/>
          </a:xfrm>
          <a:prstGeom prst="rect">
            <a:avLst/>
          </a:prstGeom>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5400" u="none" dirty="0"/>
              <a:t>GRAZIE </a:t>
            </a:r>
            <a:br>
              <a:rPr lang="en" sz="5400" u="none" dirty="0"/>
            </a:br>
            <a:r>
              <a:rPr lang="en" sz="5400" u="none" dirty="0"/>
              <a:t>PER L’ATTENZIONE</a:t>
            </a:r>
            <a:endParaRPr sz="5400" u="none" dirty="0"/>
          </a:p>
        </p:txBody>
      </p:sp>
      <p:pic>
        <p:nvPicPr>
          <p:cNvPr id="13" name="Elemento grafico 12">
            <a:extLst>
              <a:ext uri="{FF2B5EF4-FFF2-40B4-BE49-F238E27FC236}">
                <a16:creationId xmlns:a16="http://schemas.microsoft.com/office/drawing/2014/main" id="{09F38A03-5875-0400-25CA-C0C9631F6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8035" y="2812563"/>
            <a:ext cx="2787042" cy="2787042"/>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775160" y="2182050"/>
            <a:ext cx="5593675"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INTRODUZIONE</a:t>
            </a:r>
            <a:br>
              <a:rPr lang="en" dirty="0"/>
            </a:br>
            <a:r>
              <a:rPr lang="en" dirty="0">
                <a:solidFill>
                  <a:schemeClr val="accent2"/>
                </a:solidFill>
              </a:rPr>
              <a:t>LA BLOCKCHAIN</a:t>
            </a:r>
            <a:endParaRPr dirty="0">
              <a:solidFill>
                <a:schemeClr val="accent2"/>
              </a:solidFill>
            </a:endParaRP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12" name="Immagine 11">
            <a:extLst>
              <a:ext uri="{FF2B5EF4-FFF2-40B4-BE49-F238E27FC236}">
                <a16:creationId xmlns:a16="http://schemas.microsoft.com/office/drawing/2014/main" id="{420E5C01-1BB9-ECD0-1358-14159801C8BF}"/>
              </a:ext>
            </a:extLst>
          </p:cNvPr>
          <p:cNvPicPr>
            <a:picLocks noChangeAspect="1"/>
          </p:cNvPicPr>
          <p:nvPr/>
        </p:nvPicPr>
        <p:blipFill>
          <a:blip r:embed="rId3"/>
          <a:stretch>
            <a:fillRect/>
          </a:stretch>
        </p:blipFill>
        <p:spPr>
          <a:xfrm>
            <a:off x="3959287" y="812959"/>
            <a:ext cx="1225419" cy="1215374"/>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1" name="Google Shape;211;p33"/>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a:effectLst>
            <a:outerShdw blurRad="50800" dist="50800" dir="5400000" algn="ctr" rotWithShape="0">
              <a:srgbClr val="000000">
                <a:alpha val="0"/>
              </a:srgbClr>
            </a:outerShdw>
          </a:effectLst>
        </p:spPr>
      </p:pic>
      <p:pic>
        <p:nvPicPr>
          <p:cNvPr id="11" name="Immagine 10" descr="Immagine che contiene oggetto da esterni, catena&#10;&#10;Descrizione generata automaticamente">
            <a:extLst>
              <a:ext uri="{FF2B5EF4-FFF2-40B4-BE49-F238E27FC236}">
                <a16:creationId xmlns:a16="http://schemas.microsoft.com/office/drawing/2014/main" id="{9366B340-C52C-79FD-BD07-7678F1EDE116}"/>
              </a:ext>
            </a:extLst>
          </p:cNvPr>
          <p:cNvPicPr>
            <a:picLocks noChangeAspect="1"/>
          </p:cNvPicPr>
          <p:nvPr/>
        </p:nvPicPr>
        <p:blipFill>
          <a:blip r:embed="rId4"/>
          <a:stretch>
            <a:fillRect/>
          </a:stretch>
        </p:blipFill>
        <p:spPr>
          <a:xfrm>
            <a:off x="7056676" y="1872429"/>
            <a:ext cx="832344" cy="826737"/>
          </a:xfrm>
          <a:prstGeom prst="rect">
            <a:avLst/>
          </a:prstGeom>
        </p:spPr>
      </p:pic>
      <p:pic>
        <p:nvPicPr>
          <p:cNvPr id="219" name="Google Shape;219;p33"/>
          <p:cNvPicPr preferRelativeResize="0"/>
          <p:nvPr/>
        </p:nvPicPr>
        <p:blipFill rotWithShape="1">
          <a:blip r:embed="rId5">
            <a:alphaModFix/>
          </a:blip>
          <a:srcRect/>
          <a:stretch/>
        </p:blipFill>
        <p:spPr>
          <a:xfrm rot="55">
            <a:off x="829674" y="1378614"/>
            <a:ext cx="1668025" cy="1815378"/>
          </a:xfrm>
          <a:prstGeom prst="rect">
            <a:avLst/>
          </a:prstGeom>
          <a:noFill/>
          <a:ln>
            <a:noFill/>
          </a:ln>
        </p:spPr>
      </p:pic>
      <p:pic>
        <p:nvPicPr>
          <p:cNvPr id="210" name="Google Shape;210;p33"/>
          <p:cNvPicPr preferRelativeResize="0"/>
          <p:nvPr/>
        </p:nvPicPr>
        <p:blipFill rotWithShape="1">
          <a:blip r:embed="rId3">
            <a:alphaModFix/>
          </a:blip>
          <a:srcRect t="9" b="19"/>
          <a:stretch/>
        </p:blipFill>
        <p:spPr>
          <a:xfrm rot="8100052">
            <a:off x="3796547" y="1378613"/>
            <a:ext cx="1668029" cy="1815379"/>
          </a:xfrm>
          <a:prstGeom prst="rect">
            <a:avLst/>
          </a:prstGeom>
          <a:noFill/>
          <a:ln>
            <a:noFill/>
          </a:ln>
        </p:spPr>
      </p:pic>
      <p:pic>
        <p:nvPicPr>
          <p:cNvPr id="3" name="Elemento grafico 2">
            <a:extLst>
              <a:ext uri="{FF2B5EF4-FFF2-40B4-BE49-F238E27FC236}">
                <a16:creationId xmlns:a16="http://schemas.microsoft.com/office/drawing/2014/main" id="{9C82735B-70C5-9AAF-89BD-8A7051B5FE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08086" y="1927707"/>
            <a:ext cx="716184" cy="716184"/>
          </a:xfrm>
          <a:prstGeom prst="rect">
            <a:avLst/>
          </a:prstGeom>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 BLOCKCHAIN</a:t>
            </a:r>
            <a:endParaRPr dirty="0"/>
          </a:p>
        </p:txBody>
      </p:sp>
      <p:sp>
        <p:nvSpPr>
          <p:cNvPr id="213" name="Google Shape;213;p33"/>
          <p:cNvSpPr txBox="1">
            <a:spLocks noGrp="1"/>
          </p:cNvSpPr>
          <p:nvPr>
            <p:ph type="ctrTitle"/>
          </p:nvPr>
        </p:nvSpPr>
        <p:spPr>
          <a:xfrm>
            <a:off x="597637" y="3246650"/>
            <a:ext cx="2147025"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REGISTRO DISTRIBUITO</a:t>
            </a:r>
            <a:endParaRPr dirty="0"/>
          </a:p>
        </p:txBody>
      </p:sp>
      <p:sp>
        <p:nvSpPr>
          <p:cNvPr id="214" name="Google Shape;214;p33"/>
          <p:cNvSpPr txBox="1">
            <a:spLocks noGrp="1"/>
          </p:cNvSpPr>
          <p:nvPr>
            <p:ph type="subTitle" idx="1"/>
          </p:nvPr>
        </p:nvSpPr>
        <p:spPr>
          <a:xfrm>
            <a:off x="513303" y="3618226"/>
            <a:ext cx="2315691" cy="11252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t>Database avanzato che permette la condivisione trasparente di informazioni all’interno di una rete aziendale</a:t>
            </a:r>
            <a:endParaRPr sz="1300" dirty="0"/>
          </a:p>
        </p:txBody>
      </p:sp>
      <p:sp>
        <p:nvSpPr>
          <p:cNvPr id="215" name="Google Shape;215;p33"/>
          <p:cNvSpPr txBox="1">
            <a:spLocks noGrp="1"/>
          </p:cNvSpPr>
          <p:nvPr>
            <p:ph type="ctrTitle" idx="2"/>
          </p:nvPr>
        </p:nvSpPr>
        <p:spPr>
          <a:xfrm>
            <a:off x="3705533" y="3242575"/>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BLOCCHI</a:t>
            </a:r>
            <a:endParaRPr dirty="0"/>
          </a:p>
        </p:txBody>
      </p:sp>
      <p:sp>
        <p:nvSpPr>
          <p:cNvPr id="216" name="Google Shape;216;p33"/>
          <p:cNvSpPr txBox="1">
            <a:spLocks noGrp="1"/>
          </p:cNvSpPr>
          <p:nvPr>
            <p:ph type="subTitle" idx="3"/>
          </p:nvPr>
        </p:nvSpPr>
        <p:spPr>
          <a:xfrm>
            <a:off x="3443775" y="3618227"/>
            <a:ext cx="2463140" cy="11252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dk1"/>
                </a:solidFill>
              </a:rPr>
              <a:t>I dati sono archiviati in blocchi collegati tra di loro in una catena. </a:t>
            </a:r>
            <a:r>
              <a:rPr lang="it-IT" sz="1300" dirty="0">
                <a:solidFill>
                  <a:schemeClr val="dk1"/>
                </a:solidFill>
              </a:rPr>
              <a:t>N</a:t>
            </a:r>
            <a:r>
              <a:rPr lang="en" sz="1300" dirty="0">
                <a:solidFill>
                  <a:schemeClr val="dk1"/>
                </a:solidFill>
              </a:rPr>
              <a:t>on è possibile modificare la catena senza il consenso dei nodi della rete</a:t>
            </a:r>
            <a:endParaRPr sz="1300" dirty="0">
              <a:solidFill>
                <a:schemeClr val="dk1"/>
              </a:solidFill>
            </a:endParaRPr>
          </a:p>
          <a:p>
            <a:pPr marL="0" lvl="0" indent="0" algn="ctr" rtl="0">
              <a:spcBef>
                <a:spcPts val="0"/>
              </a:spcBef>
              <a:spcAft>
                <a:spcPts val="0"/>
              </a:spcAft>
              <a:buNone/>
            </a:pPr>
            <a:endParaRPr dirty="0">
              <a:solidFill>
                <a:schemeClr val="dk1"/>
              </a:solidFill>
            </a:endParaRPr>
          </a:p>
        </p:txBody>
      </p:sp>
      <p:sp>
        <p:nvSpPr>
          <p:cNvPr id="217" name="Google Shape;217;p33"/>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NODI DELLA RETE</a:t>
            </a:r>
            <a:endParaRPr dirty="0"/>
          </a:p>
        </p:txBody>
      </p:sp>
      <p:sp>
        <p:nvSpPr>
          <p:cNvPr id="218" name="Google Shape;218;p33"/>
          <p:cNvSpPr txBox="1">
            <a:spLocks noGrp="1"/>
          </p:cNvSpPr>
          <p:nvPr>
            <p:ph type="subTitle" idx="5"/>
          </p:nvPr>
        </p:nvSpPr>
        <p:spPr>
          <a:xfrm>
            <a:off x="6521700" y="3618226"/>
            <a:ext cx="2024663" cy="11252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300" dirty="0"/>
              <a:t>Vari elaboratori in grado di comunicare con gli altri dispositivi che fanno parte della rete</a:t>
            </a:r>
            <a:endParaRPr sz="1300" dirty="0"/>
          </a:p>
        </p:txBody>
      </p:sp>
      <p:pic>
        <p:nvPicPr>
          <p:cNvPr id="9" name="Immagine 8" descr="Immagine che contiene cupola&#10;&#10;Descrizione generata automaticamente">
            <a:extLst>
              <a:ext uri="{FF2B5EF4-FFF2-40B4-BE49-F238E27FC236}">
                <a16:creationId xmlns:a16="http://schemas.microsoft.com/office/drawing/2014/main" id="{2D0B060F-B901-D1E2-6192-940D43A0EDEE}"/>
              </a:ext>
            </a:extLst>
          </p:cNvPr>
          <p:cNvPicPr>
            <a:picLocks noChangeAspect="1"/>
          </p:cNvPicPr>
          <p:nvPr/>
        </p:nvPicPr>
        <p:blipFill>
          <a:blip r:embed="rId8"/>
          <a:stretch>
            <a:fillRect/>
          </a:stretch>
        </p:blipFill>
        <p:spPr>
          <a:xfrm>
            <a:off x="1260437" y="1883288"/>
            <a:ext cx="805021" cy="805021"/>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26" name="Gruppo 25">
            <a:extLst>
              <a:ext uri="{FF2B5EF4-FFF2-40B4-BE49-F238E27FC236}">
                <a16:creationId xmlns:a16="http://schemas.microsoft.com/office/drawing/2014/main" id="{B906B0C3-7960-D32C-73E8-DEAE8CCB7C15}"/>
              </a:ext>
            </a:extLst>
          </p:cNvPr>
          <p:cNvGrpSpPr/>
          <p:nvPr/>
        </p:nvGrpSpPr>
        <p:grpSpPr>
          <a:xfrm>
            <a:off x="1919790" y="3415007"/>
            <a:ext cx="903000" cy="126000"/>
            <a:chOff x="1919790" y="3415007"/>
            <a:chExt cx="903000" cy="126000"/>
          </a:xfrm>
        </p:grpSpPr>
        <p:sp>
          <p:nvSpPr>
            <p:cNvPr id="23" name="Google Shape;381;p44">
              <a:extLst>
                <a:ext uri="{FF2B5EF4-FFF2-40B4-BE49-F238E27FC236}">
                  <a16:creationId xmlns:a16="http://schemas.microsoft.com/office/drawing/2014/main" id="{E0056BCB-1790-F75C-BB0D-650DB519E790}"/>
                </a:ext>
              </a:extLst>
            </p:cNvPr>
            <p:cNvSpPr/>
            <p:nvPr/>
          </p:nvSpPr>
          <p:spPr>
            <a:xfrm>
              <a:off x="1919790" y="3415007"/>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7;p44">
              <a:extLst>
                <a:ext uri="{FF2B5EF4-FFF2-40B4-BE49-F238E27FC236}">
                  <a16:creationId xmlns:a16="http://schemas.microsoft.com/office/drawing/2014/main" id="{E684124D-896D-7943-38D5-57BA71E29E2E}"/>
                </a:ext>
              </a:extLst>
            </p:cNvPr>
            <p:cNvSpPr/>
            <p:nvPr/>
          </p:nvSpPr>
          <p:spPr>
            <a:xfrm>
              <a:off x="1934459" y="3428569"/>
              <a:ext cx="6309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4"/>
          <p:cNvSpPr txBox="1"/>
          <p:nvPr/>
        </p:nvSpPr>
        <p:spPr>
          <a:xfrm>
            <a:off x="743950" y="1833928"/>
            <a:ext cx="2094000" cy="141898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IT" sz="1300" dirty="0">
                <a:solidFill>
                  <a:schemeClr val="dk1"/>
                </a:solidFill>
                <a:latin typeface="Open Sans"/>
                <a:ea typeface="Open Sans"/>
                <a:cs typeface="Open Sans"/>
                <a:sym typeface="Open Sans"/>
              </a:rPr>
              <a:t>Trasferimento del controllo e del processo decisionale da un’entità centralizzata ad una rete distribuita</a:t>
            </a:r>
            <a:endParaRPr sz="1300" dirty="0">
              <a:solidFill>
                <a:schemeClr val="dk1"/>
              </a:solidFill>
              <a:latin typeface="Open Sans"/>
              <a:ea typeface="Open Sans"/>
              <a:cs typeface="Open Sans"/>
              <a:sym typeface="Open Sans"/>
            </a:endParaRPr>
          </a:p>
        </p:txBody>
      </p:sp>
      <p:grpSp>
        <p:nvGrpSpPr>
          <p:cNvPr id="2" name="Gruppo 1">
            <a:extLst>
              <a:ext uri="{FF2B5EF4-FFF2-40B4-BE49-F238E27FC236}">
                <a16:creationId xmlns:a16="http://schemas.microsoft.com/office/drawing/2014/main" id="{C2A959F2-DE97-C9EA-F97E-7C6B9C1205BC}"/>
              </a:ext>
            </a:extLst>
          </p:cNvPr>
          <p:cNvGrpSpPr/>
          <p:nvPr/>
        </p:nvGrpSpPr>
        <p:grpSpPr>
          <a:xfrm>
            <a:off x="2805924" y="1677205"/>
            <a:ext cx="580100" cy="126000"/>
            <a:chOff x="1928225" y="1667738"/>
            <a:chExt cx="903000" cy="126000"/>
          </a:xfrm>
        </p:grpSpPr>
        <p:sp>
          <p:nvSpPr>
            <p:cNvPr id="381" name="Google Shape;381;p44"/>
            <p:cNvSpPr/>
            <p:nvPr/>
          </p:nvSpPr>
          <p:spPr>
            <a:xfrm>
              <a:off x="1928225" y="1667738"/>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4"/>
            <p:cNvSpPr/>
            <p:nvPr/>
          </p:nvSpPr>
          <p:spPr>
            <a:xfrm>
              <a:off x="1942894" y="1681300"/>
              <a:ext cx="6309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4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CARATTERISTICHE PRINCIPALI</a:t>
            </a:r>
            <a:endParaRPr dirty="0"/>
          </a:p>
          <a:p>
            <a:pPr marL="0" lvl="0" indent="0" algn="ctr" rtl="0">
              <a:spcBef>
                <a:spcPts val="0"/>
              </a:spcBef>
              <a:spcAft>
                <a:spcPts val="0"/>
              </a:spcAft>
              <a:buNone/>
            </a:pPr>
            <a:endParaRPr dirty="0"/>
          </a:p>
        </p:txBody>
      </p:sp>
      <p:grpSp>
        <p:nvGrpSpPr>
          <p:cNvPr id="389" name="Google Shape;389;p44"/>
          <p:cNvGrpSpPr/>
          <p:nvPr/>
        </p:nvGrpSpPr>
        <p:grpSpPr>
          <a:xfrm>
            <a:off x="3173634" y="1520725"/>
            <a:ext cx="3032542" cy="2777666"/>
            <a:chOff x="3055650" y="1520725"/>
            <a:chExt cx="3032542" cy="2777666"/>
          </a:xfrm>
        </p:grpSpPr>
        <p:sp>
          <p:nvSpPr>
            <p:cNvPr id="390" name="Google Shape;390;p44"/>
            <p:cNvSpPr/>
            <p:nvPr/>
          </p:nvSpPr>
          <p:spPr>
            <a:xfrm>
              <a:off x="4072104" y="2505514"/>
              <a:ext cx="1014438" cy="730958"/>
            </a:xfrm>
            <a:custGeom>
              <a:avLst/>
              <a:gdLst/>
              <a:ahLst/>
              <a:cxnLst/>
              <a:rect l="l" t="t" r="r" b="b"/>
              <a:pathLst>
                <a:path w="66249" h="47736" fill="none" extrusionOk="0">
                  <a:moveTo>
                    <a:pt x="1" y="5838"/>
                  </a:moveTo>
                  <a:cubicBezTo>
                    <a:pt x="1" y="5838"/>
                    <a:pt x="1" y="1"/>
                    <a:pt x="5838" y="1"/>
                  </a:cubicBezTo>
                  <a:lnTo>
                    <a:pt x="60411" y="1"/>
                  </a:lnTo>
                  <a:cubicBezTo>
                    <a:pt x="60411" y="1"/>
                    <a:pt x="66248" y="1"/>
                    <a:pt x="66248" y="5838"/>
                  </a:cubicBezTo>
                  <a:lnTo>
                    <a:pt x="66248" y="41898"/>
                  </a:lnTo>
                  <a:cubicBezTo>
                    <a:pt x="66248" y="41898"/>
                    <a:pt x="66248" y="47735"/>
                    <a:pt x="60411" y="47735"/>
                  </a:cubicBezTo>
                  <a:lnTo>
                    <a:pt x="5838" y="47735"/>
                  </a:lnTo>
                  <a:cubicBezTo>
                    <a:pt x="5838" y="47735"/>
                    <a:pt x="1" y="47735"/>
                    <a:pt x="1" y="4189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a:off x="4161500" y="2594910"/>
              <a:ext cx="835649" cy="552169"/>
            </a:xfrm>
            <a:custGeom>
              <a:avLst/>
              <a:gdLst/>
              <a:ahLst/>
              <a:cxnLst/>
              <a:rect l="l" t="t" r="r" b="b"/>
              <a:pathLst>
                <a:path w="54573" h="36060" fill="none" extrusionOk="0">
                  <a:moveTo>
                    <a:pt x="0" y="0"/>
                  </a:moveTo>
                  <a:lnTo>
                    <a:pt x="54573" y="0"/>
                  </a:lnTo>
                  <a:lnTo>
                    <a:pt x="54573" y="36060"/>
                  </a:lnTo>
                  <a:lnTo>
                    <a:pt x="0" y="36060"/>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3923985" y="3236971"/>
              <a:ext cx="1304548" cy="113404"/>
            </a:xfrm>
            <a:custGeom>
              <a:avLst/>
              <a:gdLst/>
              <a:ahLst/>
              <a:cxnLst/>
              <a:rect l="l" t="t" r="r" b="b"/>
              <a:pathLst>
                <a:path w="85195" h="7406" fill="none" extrusionOk="0">
                  <a:moveTo>
                    <a:pt x="82059" y="7406"/>
                  </a:moveTo>
                  <a:lnTo>
                    <a:pt x="3136" y="7406"/>
                  </a:lnTo>
                  <a:cubicBezTo>
                    <a:pt x="1401" y="7406"/>
                    <a:pt x="0" y="5971"/>
                    <a:pt x="0" y="4270"/>
                  </a:cubicBezTo>
                  <a:lnTo>
                    <a:pt x="0" y="3136"/>
                  </a:lnTo>
                  <a:cubicBezTo>
                    <a:pt x="0" y="1435"/>
                    <a:pt x="1401" y="0"/>
                    <a:pt x="3136" y="0"/>
                  </a:cubicBezTo>
                  <a:lnTo>
                    <a:pt x="82059" y="0"/>
                  </a:lnTo>
                  <a:cubicBezTo>
                    <a:pt x="83760" y="0"/>
                    <a:pt x="85195" y="1435"/>
                    <a:pt x="85195" y="3136"/>
                  </a:cubicBezTo>
                  <a:lnTo>
                    <a:pt x="85195" y="4270"/>
                  </a:lnTo>
                  <a:cubicBezTo>
                    <a:pt x="85195" y="5971"/>
                    <a:pt x="83760" y="7406"/>
                    <a:pt x="82059" y="7406"/>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a:off x="4449577" y="2807389"/>
              <a:ext cx="260527" cy="234465"/>
            </a:xfrm>
            <a:custGeom>
              <a:avLst/>
              <a:gdLst/>
              <a:ahLst/>
              <a:cxnLst/>
              <a:rect l="l" t="t" r="r" b="b"/>
              <a:pathLst>
                <a:path w="17014" h="15312" fill="none" extrusionOk="0">
                  <a:moveTo>
                    <a:pt x="1" y="1702"/>
                  </a:moveTo>
                  <a:cubicBezTo>
                    <a:pt x="1" y="1702"/>
                    <a:pt x="1" y="1"/>
                    <a:pt x="1702" y="1"/>
                  </a:cubicBezTo>
                  <a:lnTo>
                    <a:pt x="15278" y="1"/>
                  </a:lnTo>
                  <a:cubicBezTo>
                    <a:pt x="15278" y="1"/>
                    <a:pt x="17013" y="1"/>
                    <a:pt x="17013" y="1702"/>
                  </a:cubicBezTo>
                  <a:lnTo>
                    <a:pt x="17013" y="13611"/>
                  </a:lnTo>
                  <a:cubicBezTo>
                    <a:pt x="17013" y="13611"/>
                    <a:pt x="17013" y="15312"/>
                    <a:pt x="15278" y="15312"/>
                  </a:cubicBezTo>
                  <a:lnTo>
                    <a:pt x="1702" y="15312"/>
                  </a:lnTo>
                  <a:cubicBezTo>
                    <a:pt x="1702" y="15312"/>
                    <a:pt x="1" y="15312"/>
                    <a:pt x="1" y="13611"/>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a:off x="4552769" y="2911591"/>
              <a:ext cx="52108" cy="52124"/>
            </a:xfrm>
            <a:custGeom>
              <a:avLst/>
              <a:gdLst/>
              <a:ahLst/>
              <a:cxnLst/>
              <a:rect l="l" t="t" r="r" b="b"/>
              <a:pathLst>
                <a:path w="3403" h="3404" fill="none" extrusionOk="0">
                  <a:moveTo>
                    <a:pt x="3402" y="1702"/>
                  </a:moveTo>
                  <a:cubicBezTo>
                    <a:pt x="3402" y="2636"/>
                    <a:pt x="2669" y="3403"/>
                    <a:pt x="1701" y="3403"/>
                  </a:cubicBezTo>
                  <a:cubicBezTo>
                    <a:pt x="767" y="3403"/>
                    <a:pt x="0" y="2636"/>
                    <a:pt x="0" y="1702"/>
                  </a:cubicBezTo>
                  <a:cubicBezTo>
                    <a:pt x="0" y="768"/>
                    <a:pt x="767" y="1"/>
                    <a:pt x="1701" y="1"/>
                  </a:cubicBezTo>
                  <a:cubicBezTo>
                    <a:pt x="2669" y="1"/>
                    <a:pt x="3402" y="768"/>
                    <a:pt x="3402" y="1702"/>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a:off x="4578816" y="2872268"/>
              <a:ext cx="15" cy="39338"/>
            </a:xfrm>
            <a:custGeom>
              <a:avLst/>
              <a:gdLst/>
              <a:ahLst/>
              <a:cxnLst/>
              <a:rect l="l" t="t" r="r" b="b"/>
              <a:pathLst>
                <a:path w="1" h="2569" fill="none" extrusionOk="0">
                  <a:moveTo>
                    <a:pt x="0" y="0"/>
                  </a:moveTo>
                  <a:lnTo>
                    <a:pt x="0" y="2569"/>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a:off x="4501165" y="2660800"/>
              <a:ext cx="155805" cy="146602"/>
            </a:xfrm>
            <a:custGeom>
              <a:avLst/>
              <a:gdLst/>
              <a:ahLst/>
              <a:cxnLst/>
              <a:rect l="l" t="t" r="r" b="b"/>
              <a:pathLst>
                <a:path w="10175" h="9574" fill="none" extrusionOk="0">
                  <a:moveTo>
                    <a:pt x="10175" y="9574"/>
                  </a:moveTo>
                  <a:lnTo>
                    <a:pt x="10175" y="5071"/>
                  </a:lnTo>
                  <a:cubicBezTo>
                    <a:pt x="10175" y="2269"/>
                    <a:pt x="7907" y="0"/>
                    <a:pt x="5071" y="0"/>
                  </a:cubicBezTo>
                  <a:cubicBezTo>
                    <a:pt x="2303" y="0"/>
                    <a:pt x="1" y="2235"/>
                    <a:pt x="1" y="5071"/>
                  </a:cubicBezTo>
                  <a:lnTo>
                    <a:pt x="1" y="9574"/>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a:off x="3473977" y="3283965"/>
              <a:ext cx="241616" cy="422426"/>
            </a:xfrm>
            <a:custGeom>
              <a:avLst/>
              <a:gdLst/>
              <a:ahLst/>
              <a:cxnLst/>
              <a:rect l="l" t="t" r="r" b="b"/>
              <a:pathLst>
                <a:path w="15779" h="27587" fill="none" extrusionOk="0">
                  <a:moveTo>
                    <a:pt x="15779" y="27587"/>
                  </a:moveTo>
                  <a:cubicBezTo>
                    <a:pt x="8707" y="19714"/>
                    <a:pt x="3270" y="10341"/>
                    <a:pt x="1"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a:off x="4322911" y="4062922"/>
              <a:ext cx="490368" cy="27072"/>
            </a:xfrm>
            <a:custGeom>
              <a:avLst/>
              <a:gdLst/>
              <a:ahLst/>
              <a:cxnLst/>
              <a:rect l="l" t="t" r="r" b="b"/>
              <a:pathLst>
                <a:path w="32024" h="1768" fill="none" extrusionOk="0">
                  <a:moveTo>
                    <a:pt x="32023" y="200"/>
                  </a:moveTo>
                  <a:cubicBezTo>
                    <a:pt x="27020" y="1234"/>
                    <a:pt x="21849" y="1768"/>
                    <a:pt x="16512" y="1768"/>
                  </a:cubicBezTo>
                  <a:cubicBezTo>
                    <a:pt x="10841" y="1768"/>
                    <a:pt x="5337" y="1168"/>
                    <a:pt x="0"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a:off x="5426724" y="3292127"/>
              <a:ext cx="248767" cy="424478"/>
            </a:xfrm>
            <a:custGeom>
              <a:avLst/>
              <a:gdLst/>
              <a:ahLst/>
              <a:cxnLst/>
              <a:rect l="l" t="t" r="r" b="b"/>
              <a:pathLst>
                <a:path w="16246" h="27721" fill="none" extrusionOk="0">
                  <a:moveTo>
                    <a:pt x="16245" y="1"/>
                  </a:moveTo>
                  <a:cubicBezTo>
                    <a:pt x="12843" y="10408"/>
                    <a:pt x="7272" y="19849"/>
                    <a:pt x="0" y="2772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p:nvPr/>
          </p:nvSpPr>
          <p:spPr>
            <a:xfrm>
              <a:off x="5431823" y="2159203"/>
              <a:ext cx="244173" cy="422441"/>
            </a:xfrm>
            <a:custGeom>
              <a:avLst/>
              <a:gdLst/>
              <a:ahLst/>
              <a:cxnLst/>
              <a:rect l="l" t="t" r="r" b="b"/>
              <a:pathLst>
                <a:path w="15946" h="27588" fill="none" extrusionOk="0">
                  <a:moveTo>
                    <a:pt x="1" y="1"/>
                  </a:moveTo>
                  <a:cubicBezTo>
                    <a:pt x="7139" y="7906"/>
                    <a:pt x="12643" y="17246"/>
                    <a:pt x="15945" y="27587"/>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a:off x="4331087" y="1779693"/>
              <a:ext cx="489847" cy="26062"/>
            </a:xfrm>
            <a:custGeom>
              <a:avLst/>
              <a:gdLst/>
              <a:ahLst/>
              <a:cxnLst/>
              <a:rect l="l" t="t" r="r" b="b"/>
              <a:pathLst>
                <a:path w="31990" h="1702" fill="none" extrusionOk="0">
                  <a:moveTo>
                    <a:pt x="0" y="1701"/>
                  </a:moveTo>
                  <a:cubicBezTo>
                    <a:pt x="5137" y="567"/>
                    <a:pt x="10508" y="0"/>
                    <a:pt x="15978" y="0"/>
                  </a:cubicBezTo>
                  <a:cubicBezTo>
                    <a:pt x="21482" y="0"/>
                    <a:pt x="26819" y="567"/>
                    <a:pt x="31990" y="170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a:off x="3476534" y="2158177"/>
              <a:ext cx="244173" cy="421415"/>
            </a:xfrm>
            <a:custGeom>
              <a:avLst/>
              <a:gdLst/>
              <a:ahLst/>
              <a:cxnLst/>
              <a:rect l="l" t="t" r="r" b="b"/>
              <a:pathLst>
                <a:path w="15946" h="27521" fill="none" extrusionOk="0">
                  <a:moveTo>
                    <a:pt x="1" y="27521"/>
                  </a:moveTo>
                  <a:cubicBezTo>
                    <a:pt x="3336" y="17180"/>
                    <a:pt x="8840" y="7840"/>
                    <a:pt x="15945" y="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3631299" y="3579194"/>
              <a:ext cx="715109" cy="715109"/>
            </a:xfrm>
            <a:custGeom>
              <a:avLst/>
              <a:gdLst/>
              <a:ahLst/>
              <a:cxnLst/>
              <a:rect l="l" t="t" r="r" b="b"/>
              <a:pathLst>
                <a:path w="46701" h="46701" fill="none" extrusionOk="0">
                  <a:moveTo>
                    <a:pt x="46701" y="23351"/>
                  </a:moveTo>
                  <a:cubicBezTo>
                    <a:pt x="46701" y="36260"/>
                    <a:pt x="36260" y="46701"/>
                    <a:pt x="23351" y="46701"/>
                  </a:cubicBezTo>
                  <a:cubicBezTo>
                    <a:pt x="10475" y="46701"/>
                    <a:pt x="1" y="36260"/>
                    <a:pt x="1" y="23351"/>
                  </a:cubicBezTo>
                  <a:cubicBezTo>
                    <a:pt x="1" y="10475"/>
                    <a:pt x="10475" y="1"/>
                    <a:pt x="23351" y="1"/>
                  </a:cubicBezTo>
                  <a:cubicBezTo>
                    <a:pt x="36260" y="1"/>
                    <a:pt x="46701" y="10475"/>
                    <a:pt x="46701"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a:off x="3854512" y="3751844"/>
              <a:ext cx="269209" cy="370333"/>
            </a:xfrm>
            <a:custGeom>
              <a:avLst/>
              <a:gdLst/>
              <a:ahLst/>
              <a:cxnLst/>
              <a:rect l="l" t="t" r="r" b="b"/>
              <a:pathLst>
                <a:path w="17581" h="24185" fill="none" extrusionOk="0">
                  <a:moveTo>
                    <a:pt x="1" y="15378"/>
                  </a:moveTo>
                  <a:cubicBezTo>
                    <a:pt x="1" y="20215"/>
                    <a:pt x="3904" y="24184"/>
                    <a:pt x="8774" y="24184"/>
                  </a:cubicBezTo>
                  <a:cubicBezTo>
                    <a:pt x="13611" y="24184"/>
                    <a:pt x="17580" y="20248"/>
                    <a:pt x="17580" y="15378"/>
                  </a:cubicBezTo>
                  <a:lnTo>
                    <a:pt x="17580" y="8807"/>
                  </a:lnTo>
                  <a:cubicBezTo>
                    <a:pt x="17580" y="3970"/>
                    <a:pt x="13677" y="0"/>
                    <a:pt x="8774" y="0"/>
                  </a:cubicBezTo>
                  <a:cubicBezTo>
                    <a:pt x="3937" y="0"/>
                    <a:pt x="1" y="3903"/>
                    <a:pt x="1" y="8807"/>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3854512" y="3878006"/>
              <a:ext cx="268688" cy="117493"/>
            </a:xfrm>
            <a:custGeom>
              <a:avLst/>
              <a:gdLst/>
              <a:ahLst/>
              <a:cxnLst/>
              <a:rect l="l" t="t" r="r" b="b"/>
              <a:pathLst>
                <a:path w="17547" h="7673" fill="none" extrusionOk="0">
                  <a:moveTo>
                    <a:pt x="1" y="1"/>
                  </a:moveTo>
                  <a:lnTo>
                    <a:pt x="17547" y="1"/>
                  </a:lnTo>
                  <a:lnTo>
                    <a:pt x="17547" y="7673"/>
                  </a:lnTo>
                  <a:lnTo>
                    <a:pt x="1" y="7673"/>
                  </a:ln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a:off x="3863154" y="3894865"/>
              <a:ext cx="83790" cy="84295"/>
            </a:xfrm>
            <a:custGeom>
              <a:avLst/>
              <a:gdLst/>
              <a:ahLst/>
              <a:cxnLst/>
              <a:rect l="l" t="t" r="r" b="b"/>
              <a:pathLst>
                <a:path w="5472" h="5505" fill="none" extrusionOk="0">
                  <a:moveTo>
                    <a:pt x="1101" y="0"/>
                  </a:moveTo>
                  <a:lnTo>
                    <a:pt x="5471" y="3303"/>
                  </a:lnTo>
                  <a:cubicBezTo>
                    <a:pt x="5471" y="3303"/>
                    <a:pt x="4404" y="5504"/>
                    <a:pt x="2169" y="4370"/>
                  </a:cubicBezTo>
                  <a:cubicBezTo>
                    <a:pt x="1" y="3303"/>
                    <a:pt x="1" y="1068"/>
                    <a:pt x="1101" y="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4031290" y="3894865"/>
              <a:ext cx="83269" cy="84295"/>
            </a:xfrm>
            <a:custGeom>
              <a:avLst/>
              <a:gdLst/>
              <a:ahLst/>
              <a:cxnLst/>
              <a:rect l="l" t="t" r="r" b="b"/>
              <a:pathLst>
                <a:path w="5438" h="5505" fill="none" extrusionOk="0">
                  <a:moveTo>
                    <a:pt x="4370" y="0"/>
                  </a:moveTo>
                  <a:lnTo>
                    <a:pt x="1" y="3303"/>
                  </a:lnTo>
                  <a:cubicBezTo>
                    <a:pt x="1" y="3303"/>
                    <a:pt x="1068" y="5504"/>
                    <a:pt x="3270" y="4370"/>
                  </a:cubicBezTo>
                  <a:cubicBezTo>
                    <a:pt x="5438" y="3303"/>
                    <a:pt x="5438" y="1068"/>
                    <a:pt x="4370" y="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a:off x="3587382" y="1520725"/>
              <a:ext cx="743713" cy="637459"/>
            </a:xfrm>
            <a:custGeom>
              <a:avLst/>
              <a:gdLst/>
              <a:ahLst/>
              <a:cxnLst/>
              <a:rect l="l" t="t" r="r" b="b"/>
              <a:pathLst>
                <a:path w="48569" h="41630" fill="none" extrusionOk="0">
                  <a:moveTo>
                    <a:pt x="48568" y="18613"/>
                  </a:moveTo>
                  <a:cubicBezTo>
                    <a:pt x="48134" y="17379"/>
                    <a:pt x="47567" y="16178"/>
                    <a:pt x="46900" y="15011"/>
                  </a:cubicBezTo>
                  <a:cubicBezTo>
                    <a:pt x="40462" y="3836"/>
                    <a:pt x="26185" y="0"/>
                    <a:pt x="15011" y="6471"/>
                  </a:cubicBezTo>
                  <a:cubicBezTo>
                    <a:pt x="3836" y="12943"/>
                    <a:pt x="0" y="27186"/>
                    <a:pt x="6471" y="38361"/>
                  </a:cubicBezTo>
                  <a:cubicBezTo>
                    <a:pt x="7138" y="39528"/>
                    <a:pt x="7872" y="40629"/>
                    <a:pt x="8706" y="4163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3720694" y="1805740"/>
              <a:ext cx="670672" cy="522034"/>
            </a:xfrm>
            <a:custGeom>
              <a:avLst/>
              <a:gdLst/>
              <a:ahLst/>
              <a:cxnLst/>
              <a:rect l="l" t="t" r="r" b="b"/>
              <a:pathLst>
                <a:path w="43799" h="34092" fill="none" extrusionOk="0">
                  <a:moveTo>
                    <a:pt x="0" y="23017"/>
                  </a:moveTo>
                  <a:cubicBezTo>
                    <a:pt x="7139" y="31590"/>
                    <a:pt x="19648" y="34092"/>
                    <a:pt x="29655" y="28321"/>
                  </a:cubicBezTo>
                  <a:cubicBezTo>
                    <a:pt x="39662" y="22517"/>
                    <a:pt x="43798" y="10475"/>
                    <a:pt x="39862" y="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4"/>
            <p:cNvGrpSpPr/>
            <p:nvPr/>
          </p:nvGrpSpPr>
          <p:grpSpPr>
            <a:xfrm>
              <a:off x="4038907" y="1833034"/>
              <a:ext cx="130264" cy="130280"/>
              <a:chOff x="4038907" y="1833034"/>
              <a:chExt cx="130264" cy="130280"/>
            </a:xfrm>
          </p:grpSpPr>
          <p:sp>
            <p:nvSpPr>
              <p:cNvPr id="411" name="Google Shape;411;p44"/>
              <p:cNvSpPr/>
              <p:nvPr/>
            </p:nvSpPr>
            <p:spPr>
              <a:xfrm>
                <a:off x="4038907" y="1876461"/>
                <a:ext cx="43442" cy="43426"/>
              </a:xfrm>
              <a:custGeom>
                <a:avLst/>
                <a:gdLst/>
                <a:ahLst/>
                <a:cxnLst/>
                <a:rect l="l" t="t" r="r" b="b"/>
                <a:pathLst>
                  <a:path w="2837" h="2836" fill="none" extrusionOk="0">
                    <a:moveTo>
                      <a:pt x="2836" y="1435"/>
                    </a:moveTo>
                    <a:cubicBezTo>
                      <a:pt x="2836" y="2202"/>
                      <a:pt x="2202" y="2836"/>
                      <a:pt x="1402" y="2836"/>
                    </a:cubicBezTo>
                    <a:cubicBezTo>
                      <a:pt x="635" y="2836"/>
                      <a:pt x="1" y="2202"/>
                      <a:pt x="1" y="1435"/>
                    </a:cubicBezTo>
                    <a:cubicBezTo>
                      <a:pt x="1" y="634"/>
                      <a:pt x="635" y="0"/>
                      <a:pt x="1402" y="0"/>
                    </a:cubicBezTo>
                    <a:cubicBezTo>
                      <a:pt x="2202" y="0"/>
                      <a:pt x="2836" y="634"/>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a:off x="4125745" y="1833034"/>
                <a:ext cx="43426" cy="43442"/>
              </a:xfrm>
              <a:custGeom>
                <a:avLst/>
                <a:gdLst/>
                <a:ahLst/>
                <a:cxnLst/>
                <a:rect l="l" t="t" r="r" b="b"/>
                <a:pathLst>
                  <a:path w="2836" h="2837" fill="none" extrusionOk="0">
                    <a:moveTo>
                      <a:pt x="2836" y="1435"/>
                    </a:moveTo>
                    <a:cubicBezTo>
                      <a:pt x="2836" y="2202"/>
                      <a:pt x="2202" y="2836"/>
                      <a:pt x="1401" y="2836"/>
                    </a:cubicBezTo>
                    <a:cubicBezTo>
                      <a:pt x="634" y="2836"/>
                      <a:pt x="0" y="2202"/>
                      <a:pt x="0" y="1435"/>
                    </a:cubicBezTo>
                    <a:cubicBezTo>
                      <a:pt x="0" y="635"/>
                      <a:pt x="634" y="1"/>
                      <a:pt x="1401" y="1"/>
                    </a:cubicBezTo>
                    <a:cubicBezTo>
                      <a:pt x="2202" y="1"/>
                      <a:pt x="2836" y="635"/>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4125745" y="1919872"/>
                <a:ext cx="43426" cy="43442"/>
              </a:xfrm>
              <a:custGeom>
                <a:avLst/>
                <a:gdLst/>
                <a:ahLst/>
                <a:cxnLst/>
                <a:rect l="l" t="t" r="r" b="b"/>
                <a:pathLst>
                  <a:path w="2836" h="2837" fill="none" extrusionOk="0">
                    <a:moveTo>
                      <a:pt x="2836" y="1435"/>
                    </a:moveTo>
                    <a:cubicBezTo>
                      <a:pt x="2836" y="2202"/>
                      <a:pt x="2202" y="2836"/>
                      <a:pt x="1401" y="2836"/>
                    </a:cubicBezTo>
                    <a:cubicBezTo>
                      <a:pt x="634" y="2836"/>
                      <a:pt x="0" y="2202"/>
                      <a:pt x="0" y="1435"/>
                    </a:cubicBezTo>
                    <a:cubicBezTo>
                      <a:pt x="0" y="634"/>
                      <a:pt x="634" y="1"/>
                      <a:pt x="1401" y="1"/>
                    </a:cubicBezTo>
                    <a:cubicBezTo>
                      <a:pt x="2202" y="1"/>
                      <a:pt x="2836" y="634"/>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4079776" y="1864195"/>
                <a:ext cx="48541" cy="24531"/>
              </a:xfrm>
              <a:custGeom>
                <a:avLst/>
                <a:gdLst/>
                <a:ahLst/>
                <a:cxnLst/>
                <a:rect l="l" t="t" r="r" b="b"/>
                <a:pathLst>
                  <a:path w="3170" h="1602" fill="none" extrusionOk="0">
                    <a:moveTo>
                      <a:pt x="0" y="1602"/>
                    </a:moveTo>
                    <a:lnTo>
                      <a:pt x="3169"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4079776" y="1908127"/>
                <a:ext cx="48541" cy="24025"/>
              </a:xfrm>
              <a:custGeom>
                <a:avLst/>
                <a:gdLst/>
                <a:ahLst/>
                <a:cxnLst/>
                <a:rect l="l" t="t" r="r" b="b"/>
                <a:pathLst>
                  <a:path w="3170" h="1569" fill="none" extrusionOk="0">
                    <a:moveTo>
                      <a:pt x="3169" y="1568"/>
                    </a:moveTo>
                    <a:lnTo>
                      <a:pt x="0"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44"/>
            <p:cNvSpPr/>
            <p:nvPr/>
          </p:nvSpPr>
          <p:spPr>
            <a:xfrm>
              <a:off x="3772283" y="1779693"/>
              <a:ext cx="447462" cy="287584"/>
            </a:xfrm>
            <a:custGeom>
              <a:avLst/>
              <a:gdLst/>
              <a:ahLst/>
              <a:cxnLst/>
              <a:rect l="l" t="t" r="r" b="b"/>
              <a:pathLst>
                <a:path w="29222" h="18781" fill="none" extrusionOk="0">
                  <a:moveTo>
                    <a:pt x="34" y="1868"/>
                  </a:moveTo>
                  <a:cubicBezTo>
                    <a:pt x="34" y="1868"/>
                    <a:pt x="34" y="0"/>
                    <a:pt x="1902" y="0"/>
                  </a:cubicBezTo>
                  <a:lnTo>
                    <a:pt x="27320" y="0"/>
                  </a:lnTo>
                  <a:cubicBezTo>
                    <a:pt x="27320" y="0"/>
                    <a:pt x="29221" y="0"/>
                    <a:pt x="29221" y="1868"/>
                  </a:cubicBezTo>
                  <a:lnTo>
                    <a:pt x="29221" y="16912"/>
                  </a:lnTo>
                  <a:cubicBezTo>
                    <a:pt x="29221" y="16912"/>
                    <a:pt x="29221" y="18780"/>
                    <a:pt x="27320" y="18780"/>
                  </a:cubicBezTo>
                  <a:lnTo>
                    <a:pt x="1902" y="18780"/>
                  </a:lnTo>
                  <a:cubicBezTo>
                    <a:pt x="1902" y="18780"/>
                    <a:pt x="0" y="18780"/>
                    <a:pt x="0" y="16912"/>
                  </a:cubicBezTo>
                  <a:lnTo>
                    <a:pt x="0" y="1868"/>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3838374" y="1836975"/>
              <a:ext cx="155810" cy="172138"/>
            </a:xfrm>
            <a:custGeom>
              <a:avLst/>
              <a:gdLst/>
              <a:ahLst/>
              <a:cxnLst/>
              <a:rect l="l" t="t" r="r" b="b"/>
              <a:pathLst>
                <a:path w="11309" h="13178" fill="none" extrusionOk="0">
                  <a:moveTo>
                    <a:pt x="0" y="1"/>
                  </a:moveTo>
                  <a:lnTo>
                    <a:pt x="11308" y="1"/>
                  </a:lnTo>
                  <a:lnTo>
                    <a:pt x="11308" y="13177"/>
                  </a:lnTo>
                  <a:lnTo>
                    <a:pt x="0" y="13177"/>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3877431" y="1874020"/>
              <a:ext cx="78146" cy="74090"/>
            </a:xfrm>
            <a:custGeom>
              <a:avLst/>
              <a:gdLst/>
              <a:ahLst/>
              <a:cxnLst/>
              <a:rect l="l" t="t" r="r" b="b"/>
              <a:pathLst>
                <a:path w="5672" h="5672" fill="none" extrusionOk="0">
                  <a:moveTo>
                    <a:pt x="5671" y="2836"/>
                  </a:moveTo>
                  <a:cubicBezTo>
                    <a:pt x="5671" y="4403"/>
                    <a:pt x="4404" y="5671"/>
                    <a:pt x="2836" y="5671"/>
                  </a:cubicBezTo>
                  <a:cubicBezTo>
                    <a:pt x="1268" y="5671"/>
                    <a:pt x="1" y="4403"/>
                    <a:pt x="1" y="2836"/>
                  </a:cubicBezTo>
                  <a:cubicBezTo>
                    <a:pt x="1" y="1268"/>
                    <a:pt x="1268" y="0"/>
                    <a:pt x="2836" y="0"/>
                  </a:cubicBezTo>
                  <a:cubicBezTo>
                    <a:pt x="4404" y="0"/>
                    <a:pt x="5671" y="1268"/>
                    <a:pt x="5671" y="2836"/>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3865032" y="1948098"/>
              <a:ext cx="103869" cy="61877"/>
            </a:xfrm>
            <a:custGeom>
              <a:avLst/>
              <a:gdLst/>
              <a:ahLst/>
              <a:cxnLst/>
              <a:rect l="l" t="t" r="r" b="b"/>
              <a:pathLst>
                <a:path w="7539" h="4737" fill="none" extrusionOk="0">
                  <a:moveTo>
                    <a:pt x="7505" y="3769"/>
                  </a:moveTo>
                  <a:cubicBezTo>
                    <a:pt x="7505" y="1668"/>
                    <a:pt x="5838" y="0"/>
                    <a:pt x="3736" y="0"/>
                  </a:cubicBezTo>
                  <a:cubicBezTo>
                    <a:pt x="1668" y="0"/>
                    <a:pt x="0" y="1668"/>
                    <a:pt x="0" y="3769"/>
                  </a:cubicBezTo>
                  <a:lnTo>
                    <a:pt x="0" y="4737"/>
                  </a:lnTo>
                  <a:lnTo>
                    <a:pt x="7539" y="4737"/>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4031756" y="2008790"/>
              <a:ext cx="144060" cy="15"/>
            </a:xfrm>
            <a:custGeom>
              <a:avLst/>
              <a:gdLst/>
              <a:ahLst/>
              <a:cxnLst/>
              <a:rect l="l" t="t" r="r" b="b"/>
              <a:pathLst>
                <a:path w="9408" h="1" fill="none" extrusionOk="0">
                  <a:moveTo>
                    <a:pt x="1" y="0"/>
                  </a:moveTo>
                  <a:lnTo>
                    <a:pt x="9407"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5373083" y="2581634"/>
              <a:ext cx="715109" cy="715109"/>
            </a:xfrm>
            <a:custGeom>
              <a:avLst/>
              <a:gdLst/>
              <a:ahLst/>
              <a:cxnLst/>
              <a:rect l="l" t="t" r="r" b="b"/>
              <a:pathLst>
                <a:path w="46701" h="46701" fill="none" extrusionOk="0">
                  <a:moveTo>
                    <a:pt x="46701" y="23350"/>
                  </a:moveTo>
                  <a:cubicBezTo>
                    <a:pt x="46701" y="36226"/>
                    <a:pt x="36260" y="46700"/>
                    <a:pt x="23351" y="46700"/>
                  </a:cubicBezTo>
                  <a:cubicBezTo>
                    <a:pt x="10475" y="46700"/>
                    <a:pt x="1" y="36226"/>
                    <a:pt x="1" y="23350"/>
                  </a:cubicBezTo>
                  <a:cubicBezTo>
                    <a:pt x="1" y="10441"/>
                    <a:pt x="10475" y="0"/>
                    <a:pt x="23351" y="0"/>
                  </a:cubicBezTo>
                  <a:cubicBezTo>
                    <a:pt x="36260" y="0"/>
                    <a:pt x="46701" y="10441"/>
                    <a:pt x="46701"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5594765" y="2868685"/>
              <a:ext cx="257449" cy="231403"/>
            </a:xfrm>
            <a:custGeom>
              <a:avLst/>
              <a:gdLst/>
              <a:ahLst/>
              <a:cxnLst/>
              <a:rect l="l" t="t" r="r" b="b"/>
              <a:pathLst>
                <a:path w="16813" h="15112" fill="none" extrusionOk="0">
                  <a:moveTo>
                    <a:pt x="1" y="1669"/>
                  </a:moveTo>
                  <a:cubicBezTo>
                    <a:pt x="1" y="1669"/>
                    <a:pt x="1" y="1"/>
                    <a:pt x="1668" y="1"/>
                  </a:cubicBezTo>
                  <a:lnTo>
                    <a:pt x="15145" y="1"/>
                  </a:lnTo>
                  <a:cubicBezTo>
                    <a:pt x="15145" y="1"/>
                    <a:pt x="16813" y="1"/>
                    <a:pt x="16813" y="1669"/>
                  </a:cubicBezTo>
                  <a:lnTo>
                    <a:pt x="16813" y="13444"/>
                  </a:lnTo>
                  <a:cubicBezTo>
                    <a:pt x="16813" y="13444"/>
                    <a:pt x="16813" y="15112"/>
                    <a:pt x="15145" y="15112"/>
                  </a:cubicBezTo>
                  <a:lnTo>
                    <a:pt x="1668" y="15112"/>
                  </a:lnTo>
                  <a:cubicBezTo>
                    <a:pt x="1668" y="15112"/>
                    <a:pt x="1" y="15112"/>
                    <a:pt x="1" y="13444"/>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4"/>
            <p:cNvSpPr/>
            <p:nvPr/>
          </p:nvSpPr>
          <p:spPr>
            <a:xfrm>
              <a:off x="5594765" y="2868685"/>
              <a:ext cx="257449" cy="231403"/>
            </a:xfrm>
            <a:custGeom>
              <a:avLst/>
              <a:gdLst/>
              <a:ahLst/>
              <a:cxnLst/>
              <a:rect l="l" t="t" r="r" b="b"/>
              <a:pathLst>
                <a:path w="16813" h="15112" fill="none" extrusionOk="0">
                  <a:moveTo>
                    <a:pt x="1" y="1669"/>
                  </a:moveTo>
                  <a:cubicBezTo>
                    <a:pt x="1" y="1669"/>
                    <a:pt x="1" y="1"/>
                    <a:pt x="1668" y="1"/>
                  </a:cubicBezTo>
                  <a:lnTo>
                    <a:pt x="15145" y="1"/>
                  </a:lnTo>
                  <a:cubicBezTo>
                    <a:pt x="15145" y="1"/>
                    <a:pt x="16813" y="1"/>
                    <a:pt x="16813" y="1669"/>
                  </a:cubicBezTo>
                  <a:lnTo>
                    <a:pt x="16813" y="13444"/>
                  </a:lnTo>
                  <a:cubicBezTo>
                    <a:pt x="16813" y="13444"/>
                    <a:pt x="16813" y="15112"/>
                    <a:pt x="15145" y="15112"/>
                  </a:cubicBezTo>
                  <a:lnTo>
                    <a:pt x="1668" y="15112"/>
                  </a:lnTo>
                  <a:cubicBezTo>
                    <a:pt x="1668" y="15112"/>
                    <a:pt x="1" y="15112"/>
                    <a:pt x="1" y="13444"/>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4"/>
            <p:cNvSpPr/>
            <p:nvPr/>
          </p:nvSpPr>
          <p:spPr>
            <a:xfrm>
              <a:off x="5544202" y="2939690"/>
              <a:ext cx="358573" cy="89410"/>
            </a:xfrm>
            <a:custGeom>
              <a:avLst/>
              <a:gdLst/>
              <a:ahLst/>
              <a:cxnLst/>
              <a:rect l="l" t="t" r="r" b="b"/>
              <a:pathLst>
                <a:path w="23417" h="5839" fill="none" extrusionOk="0">
                  <a:moveTo>
                    <a:pt x="0" y="1"/>
                  </a:moveTo>
                  <a:lnTo>
                    <a:pt x="23417" y="1"/>
                  </a:lnTo>
                  <a:lnTo>
                    <a:pt x="23417" y="5838"/>
                  </a:lnTo>
                  <a:lnTo>
                    <a:pt x="0" y="5838"/>
                  </a:ln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a:off x="5806123" y="2963750"/>
              <a:ext cx="41303" cy="41298"/>
            </a:xfrm>
            <a:custGeom>
              <a:avLst/>
              <a:gdLst/>
              <a:ahLst/>
              <a:cxnLst/>
              <a:rect l="l" t="t" r="r" b="b"/>
              <a:pathLst>
                <a:path w="2169" h="2169" fill="none" extrusionOk="0">
                  <a:moveTo>
                    <a:pt x="2168" y="1068"/>
                  </a:moveTo>
                  <a:cubicBezTo>
                    <a:pt x="2168" y="1668"/>
                    <a:pt x="1701" y="2168"/>
                    <a:pt x="1101" y="2168"/>
                  </a:cubicBezTo>
                  <a:cubicBezTo>
                    <a:pt x="500" y="2168"/>
                    <a:pt x="0" y="1668"/>
                    <a:pt x="0" y="1068"/>
                  </a:cubicBezTo>
                  <a:cubicBezTo>
                    <a:pt x="0" y="467"/>
                    <a:pt x="500" y="0"/>
                    <a:pt x="1101" y="0"/>
                  </a:cubicBezTo>
                  <a:cubicBezTo>
                    <a:pt x="1701" y="0"/>
                    <a:pt x="2168" y="467"/>
                    <a:pt x="2168"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p:nvPr/>
          </p:nvSpPr>
          <p:spPr>
            <a:xfrm>
              <a:off x="5703224" y="2963750"/>
              <a:ext cx="41303" cy="41298"/>
            </a:xfrm>
            <a:custGeom>
              <a:avLst/>
              <a:gdLst/>
              <a:ahLst/>
              <a:cxnLst/>
              <a:rect l="l" t="t" r="r" b="b"/>
              <a:pathLst>
                <a:path w="2169" h="2169" fill="none" extrusionOk="0">
                  <a:moveTo>
                    <a:pt x="2168" y="1068"/>
                  </a:moveTo>
                  <a:cubicBezTo>
                    <a:pt x="2168" y="1668"/>
                    <a:pt x="1668" y="2168"/>
                    <a:pt x="1068" y="2168"/>
                  </a:cubicBezTo>
                  <a:cubicBezTo>
                    <a:pt x="501" y="2168"/>
                    <a:pt x="0" y="1668"/>
                    <a:pt x="0" y="1068"/>
                  </a:cubicBezTo>
                  <a:cubicBezTo>
                    <a:pt x="0" y="467"/>
                    <a:pt x="501" y="0"/>
                    <a:pt x="1068" y="0"/>
                  </a:cubicBezTo>
                  <a:cubicBezTo>
                    <a:pt x="1668" y="0"/>
                    <a:pt x="2168" y="467"/>
                    <a:pt x="2168"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p:nvPr/>
          </p:nvSpPr>
          <p:spPr>
            <a:xfrm>
              <a:off x="5599050" y="2963750"/>
              <a:ext cx="41303" cy="41298"/>
            </a:xfrm>
            <a:custGeom>
              <a:avLst/>
              <a:gdLst/>
              <a:ahLst/>
              <a:cxnLst/>
              <a:rect l="l" t="t" r="r" b="b"/>
              <a:pathLst>
                <a:path w="2169" h="2169" fill="none" extrusionOk="0">
                  <a:moveTo>
                    <a:pt x="2169" y="1068"/>
                  </a:moveTo>
                  <a:cubicBezTo>
                    <a:pt x="2169" y="1668"/>
                    <a:pt x="1702" y="2168"/>
                    <a:pt x="1101" y="2168"/>
                  </a:cubicBezTo>
                  <a:cubicBezTo>
                    <a:pt x="501" y="2168"/>
                    <a:pt x="1" y="1668"/>
                    <a:pt x="1" y="1068"/>
                  </a:cubicBezTo>
                  <a:cubicBezTo>
                    <a:pt x="1" y="467"/>
                    <a:pt x="501" y="0"/>
                    <a:pt x="1101" y="0"/>
                  </a:cubicBezTo>
                  <a:cubicBezTo>
                    <a:pt x="1702" y="0"/>
                    <a:pt x="2169" y="467"/>
                    <a:pt x="2169"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a:off x="5544202" y="2939690"/>
              <a:ext cx="358573" cy="89410"/>
            </a:xfrm>
            <a:custGeom>
              <a:avLst/>
              <a:gdLst/>
              <a:ahLst/>
              <a:cxnLst/>
              <a:rect l="l" t="t" r="r" b="b"/>
              <a:pathLst>
                <a:path w="23417" h="5839" fill="none" extrusionOk="0">
                  <a:moveTo>
                    <a:pt x="0" y="1"/>
                  </a:moveTo>
                  <a:lnTo>
                    <a:pt x="23417" y="1"/>
                  </a:lnTo>
                  <a:lnTo>
                    <a:pt x="23417" y="5838"/>
                  </a:lnTo>
                  <a:lnTo>
                    <a:pt x="0" y="5838"/>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a:off x="5647379" y="2723123"/>
              <a:ext cx="153247" cy="145071"/>
            </a:xfrm>
            <a:custGeom>
              <a:avLst/>
              <a:gdLst/>
              <a:ahLst/>
              <a:cxnLst/>
              <a:rect l="l" t="t" r="r" b="b"/>
              <a:pathLst>
                <a:path w="10008" h="9474" fill="none" extrusionOk="0">
                  <a:moveTo>
                    <a:pt x="10008" y="9473"/>
                  </a:moveTo>
                  <a:lnTo>
                    <a:pt x="10008" y="5004"/>
                  </a:lnTo>
                  <a:cubicBezTo>
                    <a:pt x="10008" y="2202"/>
                    <a:pt x="7739" y="0"/>
                    <a:pt x="5004" y="0"/>
                  </a:cubicBezTo>
                  <a:cubicBezTo>
                    <a:pt x="2202" y="0"/>
                    <a:pt x="0" y="2268"/>
                    <a:pt x="0" y="5004"/>
                  </a:cubicBezTo>
                  <a:lnTo>
                    <a:pt x="0" y="9473"/>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a:off x="4790284" y="3583282"/>
              <a:ext cx="715109" cy="715109"/>
            </a:xfrm>
            <a:custGeom>
              <a:avLst/>
              <a:gdLst/>
              <a:ahLst/>
              <a:cxnLst/>
              <a:rect l="l" t="t" r="r" b="b"/>
              <a:pathLst>
                <a:path w="46701" h="46701" fill="none" extrusionOk="0">
                  <a:moveTo>
                    <a:pt x="46700" y="23351"/>
                  </a:moveTo>
                  <a:cubicBezTo>
                    <a:pt x="46700" y="36227"/>
                    <a:pt x="36259" y="46701"/>
                    <a:pt x="23350" y="46701"/>
                  </a:cubicBezTo>
                  <a:cubicBezTo>
                    <a:pt x="10441" y="46701"/>
                    <a:pt x="0" y="36227"/>
                    <a:pt x="0" y="23351"/>
                  </a:cubicBezTo>
                  <a:cubicBezTo>
                    <a:pt x="0" y="10441"/>
                    <a:pt x="10441" y="1"/>
                    <a:pt x="23350" y="1"/>
                  </a:cubicBezTo>
                  <a:cubicBezTo>
                    <a:pt x="36259" y="1"/>
                    <a:pt x="46700" y="10441"/>
                    <a:pt x="46700"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a:off x="4946580" y="3792193"/>
              <a:ext cx="402504" cy="289115"/>
            </a:xfrm>
            <a:custGeom>
              <a:avLst/>
              <a:gdLst/>
              <a:ahLst/>
              <a:cxnLst/>
              <a:rect l="l" t="t" r="r" b="b"/>
              <a:pathLst>
                <a:path w="26286" h="18881" fill="none" extrusionOk="0">
                  <a:moveTo>
                    <a:pt x="0" y="1869"/>
                  </a:moveTo>
                  <a:cubicBezTo>
                    <a:pt x="0" y="1869"/>
                    <a:pt x="0" y="1"/>
                    <a:pt x="1902" y="1"/>
                  </a:cubicBezTo>
                  <a:lnTo>
                    <a:pt x="24418" y="1"/>
                  </a:lnTo>
                  <a:cubicBezTo>
                    <a:pt x="24418" y="1"/>
                    <a:pt x="26286" y="1"/>
                    <a:pt x="26286" y="1869"/>
                  </a:cubicBezTo>
                  <a:lnTo>
                    <a:pt x="26286" y="17013"/>
                  </a:lnTo>
                  <a:cubicBezTo>
                    <a:pt x="26286" y="17013"/>
                    <a:pt x="26286" y="18881"/>
                    <a:pt x="24418" y="18881"/>
                  </a:cubicBezTo>
                  <a:lnTo>
                    <a:pt x="1902" y="18881"/>
                  </a:lnTo>
                  <a:cubicBezTo>
                    <a:pt x="1902" y="18881"/>
                    <a:pt x="0" y="18881"/>
                    <a:pt x="0" y="17013"/>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4"/>
            <p:cNvSpPr/>
            <p:nvPr/>
          </p:nvSpPr>
          <p:spPr>
            <a:xfrm>
              <a:off x="4946580" y="3862678"/>
              <a:ext cx="402504" cy="15"/>
            </a:xfrm>
            <a:custGeom>
              <a:avLst/>
              <a:gdLst/>
              <a:ahLst/>
              <a:cxnLst/>
              <a:rect l="l" t="t" r="r" b="b"/>
              <a:pathLst>
                <a:path w="26286" h="1" fill="none" extrusionOk="0">
                  <a:moveTo>
                    <a:pt x="0" y="1"/>
                  </a:moveTo>
                  <a:lnTo>
                    <a:pt x="26286"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4"/>
            <p:cNvSpPr/>
            <p:nvPr/>
          </p:nvSpPr>
          <p:spPr>
            <a:xfrm>
              <a:off x="5124850" y="3943391"/>
              <a:ext cx="46489" cy="46489"/>
            </a:xfrm>
            <a:custGeom>
              <a:avLst/>
              <a:gdLst/>
              <a:ahLst/>
              <a:cxnLst/>
              <a:rect l="l" t="t" r="r" b="b"/>
              <a:pathLst>
                <a:path w="3036" h="3036" fill="none" extrusionOk="0">
                  <a:moveTo>
                    <a:pt x="0" y="0"/>
                  </a:moveTo>
                  <a:lnTo>
                    <a:pt x="3036" y="3036"/>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a:off x="5124850" y="3943391"/>
              <a:ext cx="46489" cy="46489"/>
            </a:xfrm>
            <a:custGeom>
              <a:avLst/>
              <a:gdLst/>
              <a:ahLst/>
              <a:cxnLst/>
              <a:rect l="l" t="t" r="r" b="b"/>
              <a:pathLst>
                <a:path w="3036" h="3036" fill="none" extrusionOk="0">
                  <a:moveTo>
                    <a:pt x="0" y="3036"/>
                  </a:moveTo>
                  <a:lnTo>
                    <a:pt x="3036"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p:nvPr/>
          </p:nvSpPr>
          <p:spPr>
            <a:xfrm>
              <a:off x="3055650" y="2573457"/>
              <a:ext cx="715109" cy="715109"/>
            </a:xfrm>
            <a:custGeom>
              <a:avLst/>
              <a:gdLst/>
              <a:ahLst/>
              <a:cxnLst/>
              <a:rect l="l" t="t" r="r" b="b"/>
              <a:pathLst>
                <a:path w="46701" h="46701" fill="none" extrusionOk="0">
                  <a:moveTo>
                    <a:pt x="46700" y="23350"/>
                  </a:moveTo>
                  <a:cubicBezTo>
                    <a:pt x="46700" y="36260"/>
                    <a:pt x="36226" y="46700"/>
                    <a:pt x="23350" y="46700"/>
                  </a:cubicBezTo>
                  <a:cubicBezTo>
                    <a:pt x="10441" y="46700"/>
                    <a:pt x="0" y="36260"/>
                    <a:pt x="0" y="23350"/>
                  </a:cubicBezTo>
                  <a:cubicBezTo>
                    <a:pt x="0" y="10475"/>
                    <a:pt x="10441" y="0"/>
                    <a:pt x="23350" y="0"/>
                  </a:cubicBezTo>
                  <a:cubicBezTo>
                    <a:pt x="36226" y="0"/>
                    <a:pt x="46700" y="10475"/>
                    <a:pt x="46700"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3225743" y="2754269"/>
              <a:ext cx="172648" cy="172664"/>
            </a:xfrm>
            <a:custGeom>
              <a:avLst/>
              <a:gdLst/>
              <a:ahLst/>
              <a:cxnLst/>
              <a:rect l="l" t="t" r="r" b="b"/>
              <a:pathLst>
                <a:path w="11275" h="11276" fill="none" extrusionOk="0">
                  <a:moveTo>
                    <a:pt x="11275" y="5638"/>
                  </a:moveTo>
                  <a:cubicBezTo>
                    <a:pt x="11275" y="8740"/>
                    <a:pt x="8740" y="11276"/>
                    <a:pt x="5638" y="11276"/>
                  </a:cubicBezTo>
                  <a:cubicBezTo>
                    <a:pt x="2535" y="11276"/>
                    <a:pt x="0" y="8740"/>
                    <a:pt x="0" y="5638"/>
                  </a:cubicBezTo>
                  <a:cubicBezTo>
                    <a:pt x="0" y="2536"/>
                    <a:pt x="2535" y="1"/>
                    <a:pt x="5638" y="1"/>
                  </a:cubicBezTo>
                  <a:cubicBezTo>
                    <a:pt x="8740" y="1"/>
                    <a:pt x="11275" y="2536"/>
                    <a:pt x="11275"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3197139" y="2927425"/>
              <a:ext cx="229856" cy="143555"/>
            </a:xfrm>
            <a:custGeom>
              <a:avLst/>
              <a:gdLst/>
              <a:ahLst/>
              <a:cxnLst/>
              <a:rect l="l" t="t" r="r" b="b"/>
              <a:pathLst>
                <a:path w="15011" h="9375" fill="none" extrusionOk="0">
                  <a:moveTo>
                    <a:pt x="15011" y="7506"/>
                  </a:moveTo>
                  <a:cubicBezTo>
                    <a:pt x="15011" y="3370"/>
                    <a:pt x="11642" y="1"/>
                    <a:pt x="7506" y="1"/>
                  </a:cubicBezTo>
                  <a:cubicBezTo>
                    <a:pt x="3403" y="1"/>
                    <a:pt x="0" y="3370"/>
                    <a:pt x="0" y="7506"/>
                  </a:cubicBezTo>
                  <a:lnTo>
                    <a:pt x="0" y="9374"/>
                  </a:lnTo>
                  <a:lnTo>
                    <a:pt x="15011"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3225743" y="2754269"/>
              <a:ext cx="172648" cy="172664"/>
            </a:xfrm>
            <a:custGeom>
              <a:avLst/>
              <a:gdLst/>
              <a:ahLst/>
              <a:cxnLst/>
              <a:rect l="l" t="t" r="r" b="b"/>
              <a:pathLst>
                <a:path w="11275" h="11276" fill="none" extrusionOk="0">
                  <a:moveTo>
                    <a:pt x="11275" y="5638"/>
                  </a:moveTo>
                  <a:cubicBezTo>
                    <a:pt x="11275" y="8740"/>
                    <a:pt x="8740" y="11276"/>
                    <a:pt x="5638" y="11276"/>
                  </a:cubicBezTo>
                  <a:cubicBezTo>
                    <a:pt x="2535" y="11276"/>
                    <a:pt x="0" y="8740"/>
                    <a:pt x="0" y="5638"/>
                  </a:cubicBezTo>
                  <a:cubicBezTo>
                    <a:pt x="0" y="2536"/>
                    <a:pt x="2535" y="1"/>
                    <a:pt x="5638" y="1"/>
                  </a:cubicBezTo>
                  <a:cubicBezTo>
                    <a:pt x="8740" y="1"/>
                    <a:pt x="11275" y="2536"/>
                    <a:pt x="11275"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3197139" y="2927425"/>
              <a:ext cx="229856" cy="143555"/>
            </a:xfrm>
            <a:custGeom>
              <a:avLst/>
              <a:gdLst/>
              <a:ahLst/>
              <a:cxnLst/>
              <a:rect l="l" t="t" r="r" b="b"/>
              <a:pathLst>
                <a:path w="15011" h="9375" fill="none" extrusionOk="0">
                  <a:moveTo>
                    <a:pt x="15011" y="7506"/>
                  </a:moveTo>
                  <a:cubicBezTo>
                    <a:pt x="15011" y="3370"/>
                    <a:pt x="11642" y="1"/>
                    <a:pt x="7506" y="1"/>
                  </a:cubicBezTo>
                  <a:cubicBezTo>
                    <a:pt x="3403" y="1"/>
                    <a:pt x="0" y="3370"/>
                    <a:pt x="0" y="7506"/>
                  </a:cubicBezTo>
                  <a:lnTo>
                    <a:pt x="0" y="9374"/>
                  </a:lnTo>
                  <a:lnTo>
                    <a:pt x="15011"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3436185" y="2817789"/>
              <a:ext cx="155284" cy="15"/>
            </a:xfrm>
            <a:custGeom>
              <a:avLst/>
              <a:gdLst/>
              <a:ahLst/>
              <a:cxnLst/>
              <a:rect l="l" t="t" r="r" b="b"/>
              <a:pathLst>
                <a:path w="10141" h="1" fill="none" extrusionOk="0">
                  <a:moveTo>
                    <a:pt x="0" y="0"/>
                  </a:moveTo>
                  <a:lnTo>
                    <a:pt x="10141"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3398899" y="3026150"/>
              <a:ext cx="229351" cy="15"/>
            </a:xfrm>
            <a:custGeom>
              <a:avLst/>
              <a:gdLst/>
              <a:ahLst/>
              <a:cxnLst/>
              <a:rect l="l" t="t" r="r" b="b"/>
              <a:pathLst>
                <a:path w="14978" h="1" fill="none" extrusionOk="0">
                  <a:moveTo>
                    <a:pt x="0" y="1"/>
                  </a:moveTo>
                  <a:lnTo>
                    <a:pt x="14978"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3418300" y="2978003"/>
              <a:ext cx="190549" cy="15"/>
            </a:xfrm>
            <a:custGeom>
              <a:avLst/>
              <a:gdLst/>
              <a:ahLst/>
              <a:cxnLst/>
              <a:rect l="l" t="t" r="r" b="b"/>
              <a:pathLst>
                <a:path w="12444" h="1" fill="none" extrusionOk="0">
                  <a:moveTo>
                    <a:pt x="1" y="0"/>
                  </a:moveTo>
                  <a:lnTo>
                    <a:pt x="12443"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3439753" y="2872356"/>
              <a:ext cx="147643" cy="15"/>
            </a:xfrm>
            <a:custGeom>
              <a:avLst/>
              <a:gdLst/>
              <a:ahLst/>
              <a:cxnLst/>
              <a:rect l="l" t="t" r="r" b="b"/>
              <a:pathLst>
                <a:path w="9642" h="1" fill="none" extrusionOk="0">
                  <a:moveTo>
                    <a:pt x="1" y="1"/>
                  </a:moveTo>
                  <a:lnTo>
                    <a:pt x="9641"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3426982" y="2754269"/>
              <a:ext cx="172664" cy="172664"/>
            </a:xfrm>
            <a:custGeom>
              <a:avLst/>
              <a:gdLst/>
              <a:ahLst/>
              <a:cxnLst/>
              <a:rect l="l" t="t" r="r" b="b"/>
              <a:pathLst>
                <a:path w="11276" h="11276" fill="none" extrusionOk="0">
                  <a:moveTo>
                    <a:pt x="11276" y="5638"/>
                  </a:moveTo>
                  <a:cubicBezTo>
                    <a:pt x="11276" y="8740"/>
                    <a:pt x="8740" y="11276"/>
                    <a:pt x="5638" y="11276"/>
                  </a:cubicBezTo>
                  <a:cubicBezTo>
                    <a:pt x="2536" y="11276"/>
                    <a:pt x="1" y="8740"/>
                    <a:pt x="1" y="5638"/>
                  </a:cubicBezTo>
                  <a:cubicBezTo>
                    <a:pt x="1" y="2536"/>
                    <a:pt x="2536" y="1"/>
                    <a:pt x="5638" y="1"/>
                  </a:cubicBezTo>
                  <a:cubicBezTo>
                    <a:pt x="8740" y="1"/>
                    <a:pt x="11276" y="2536"/>
                    <a:pt x="11276"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3398378" y="2927425"/>
              <a:ext cx="229871" cy="143555"/>
            </a:xfrm>
            <a:custGeom>
              <a:avLst/>
              <a:gdLst/>
              <a:ahLst/>
              <a:cxnLst/>
              <a:rect l="l" t="t" r="r" b="b"/>
              <a:pathLst>
                <a:path w="15012" h="9375" fill="none" extrusionOk="0">
                  <a:moveTo>
                    <a:pt x="15012" y="7506"/>
                  </a:moveTo>
                  <a:cubicBezTo>
                    <a:pt x="15012" y="3370"/>
                    <a:pt x="11643" y="1"/>
                    <a:pt x="7506" y="1"/>
                  </a:cubicBezTo>
                  <a:cubicBezTo>
                    <a:pt x="3370" y="1"/>
                    <a:pt x="1" y="3370"/>
                    <a:pt x="1" y="7506"/>
                  </a:cubicBezTo>
                  <a:lnTo>
                    <a:pt x="1" y="9374"/>
                  </a:lnTo>
                  <a:lnTo>
                    <a:pt x="15012"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4820924" y="1524813"/>
              <a:ext cx="742687" cy="634397"/>
            </a:xfrm>
            <a:custGeom>
              <a:avLst/>
              <a:gdLst/>
              <a:ahLst/>
              <a:cxnLst/>
              <a:rect l="l" t="t" r="r" b="b"/>
              <a:pathLst>
                <a:path w="48502" h="41430" fill="none" extrusionOk="0">
                  <a:moveTo>
                    <a:pt x="39896" y="41430"/>
                  </a:moveTo>
                  <a:cubicBezTo>
                    <a:pt x="40696" y="40496"/>
                    <a:pt x="41397" y="39495"/>
                    <a:pt x="42031" y="38361"/>
                  </a:cubicBezTo>
                  <a:cubicBezTo>
                    <a:pt x="48502" y="27186"/>
                    <a:pt x="44666" y="12909"/>
                    <a:pt x="33491" y="6438"/>
                  </a:cubicBezTo>
                  <a:cubicBezTo>
                    <a:pt x="22316" y="0"/>
                    <a:pt x="8040" y="3836"/>
                    <a:pt x="1602" y="15011"/>
                  </a:cubicBezTo>
                  <a:cubicBezTo>
                    <a:pt x="968" y="16078"/>
                    <a:pt x="434" y="17212"/>
                    <a:pt x="1" y="18346"/>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4759122" y="1805740"/>
              <a:ext cx="672709" cy="526122"/>
            </a:xfrm>
            <a:custGeom>
              <a:avLst/>
              <a:gdLst/>
              <a:ahLst/>
              <a:cxnLst/>
              <a:rect l="l" t="t" r="r" b="b"/>
              <a:pathLst>
                <a:path w="43932" h="34359" fill="none" extrusionOk="0">
                  <a:moveTo>
                    <a:pt x="4037" y="0"/>
                  </a:moveTo>
                  <a:cubicBezTo>
                    <a:pt x="0" y="10541"/>
                    <a:pt x="4070" y="22717"/>
                    <a:pt x="14177" y="28554"/>
                  </a:cubicBezTo>
                  <a:cubicBezTo>
                    <a:pt x="24251" y="34358"/>
                    <a:pt x="36860" y="31857"/>
                    <a:pt x="43932" y="23084"/>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5042606" y="1770490"/>
              <a:ext cx="224757" cy="258475"/>
            </a:xfrm>
            <a:custGeom>
              <a:avLst/>
              <a:gdLst/>
              <a:ahLst/>
              <a:cxnLst/>
              <a:rect l="l" t="t" r="r" b="b"/>
              <a:pathLst>
                <a:path w="14678" h="16880" fill="none" extrusionOk="0">
                  <a:moveTo>
                    <a:pt x="7339" y="16880"/>
                  </a:moveTo>
                  <a:cubicBezTo>
                    <a:pt x="1768" y="12476"/>
                    <a:pt x="367" y="6439"/>
                    <a:pt x="1" y="3670"/>
                  </a:cubicBezTo>
                  <a:lnTo>
                    <a:pt x="7339" y="1"/>
                  </a:lnTo>
                  <a:lnTo>
                    <a:pt x="14678" y="3670"/>
                  </a:lnTo>
                  <a:cubicBezTo>
                    <a:pt x="14311" y="6439"/>
                    <a:pt x="12876" y="12476"/>
                    <a:pt x="7339" y="16880"/>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5111053" y="1852214"/>
              <a:ext cx="102165" cy="76639"/>
            </a:xfrm>
            <a:custGeom>
              <a:avLst/>
              <a:gdLst/>
              <a:ahLst/>
              <a:cxnLst/>
              <a:rect l="l" t="t" r="r" b="b"/>
              <a:pathLst>
                <a:path w="6672" h="5005" fill="none" extrusionOk="0">
                  <a:moveTo>
                    <a:pt x="0" y="2936"/>
                  </a:moveTo>
                  <a:lnTo>
                    <a:pt x="2069" y="5005"/>
                  </a:lnTo>
                  <a:lnTo>
                    <a:pt x="6672"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5002257" y="1728105"/>
              <a:ext cx="305454" cy="348880"/>
            </a:xfrm>
            <a:custGeom>
              <a:avLst/>
              <a:gdLst/>
              <a:ahLst/>
              <a:cxnLst/>
              <a:rect l="l" t="t" r="r" b="b"/>
              <a:pathLst>
                <a:path w="19948" h="22784" fill="none" extrusionOk="0">
                  <a:moveTo>
                    <a:pt x="9974" y="22783"/>
                  </a:moveTo>
                  <a:cubicBezTo>
                    <a:pt x="0" y="16145"/>
                    <a:pt x="0" y="4970"/>
                    <a:pt x="0" y="4970"/>
                  </a:cubicBezTo>
                  <a:lnTo>
                    <a:pt x="9974" y="0"/>
                  </a:lnTo>
                  <a:lnTo>
                    <a:pt x="19948" y="4970"/>
                  </a:lnTo>
                  <a:cubicBezTo>
                    <a:pt x="19881" y="4937"/>
                    <a:pt x="19881" y="16112"/>
                    <a:pt x="9974" y="22783"/>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44"/>
          <p:cNvSpPr txBox="1"/>
          <p:nvPr/>
        </p:nvSpPr>
        <p:spPr>
          <a:xfrm>
            <a:off x="742681" y="1524650"/>
            <a:ext cx="1999831"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DECENTRALIZZAZIONE</a:t>
            </a:r>
            <a:endParaRPr sz="1800" dirty="0">
              <a:solidFill>
                <a:schemeClr val="accent2"/>
              </a:solidFill>
              <a:latin typeface="Oswald"/>
              <a:ea typeface="Oswald"/>
              <a:cs typeface="Oswald"/>
              <a:sym typeface="Oswald"/>
            </a:endParaRPr>
          </a:p>
        </p:txBody>
      </p:sp>
      <p:sp>
        <p:nvSpPr>
          <p:cNvPr id="453" name="Google Shape;453;p44"/>
          <p:cNvSpPr txBox="1"/>
          <p:nvPr/>
        </p:nvSpPr>
        <p:spPr>
          <a:xfrm>
            <a:off x="6862916" y="1524650"/>
            <a:ext cx="1528680"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IMMUTABILIT</a:t>
            </a:r>
            <a:r>
              <a:rPr lang="it-IT" sz="1800" dirty="0">
                <a:solidFill>
                  <a:schemeClr val="accent2"/>
                </a:solidFill>
                <a:latin typeface="Oswald"/>
                <a:ea typeface="Oswald"/>
                <a:cs typeface="Oswald"/>
                <a:sym typeface="Oswald"/>
              </a:rPr>
              <a:t>À</a:t>
            </a:r>
            <a:r>
              <a:rPr lang="en" sz="1800" dirty="0">
                <a:solidFill>
                  <a:schemeClr val="accent2"/>
                </a:solidFill>
                <a:latin typeface="Oswald"/>
                <a:ea typeface="Oswald"/>
                <a:cs typeface="Oswald"/>
                <a:sym typeface="Oswald"/>
              </a:rPr>
              <a:t> </a:t>
            </a:r>
            <a:endParaRPr sz="1800" dirty="0">
              <a:solidFill>
                <a:schemeClr val="accent2"/>
              </a:solidFill>
              <a:latin typeface="Oswald"/>
              <a:ea typeface="Oswald"/>
              <a:cs typeface="Oswald"/>
              <a:sym typeface="Oswald"/>
            </a:endParaRPr>
          </a:p>
        </p:txBody>
      </p:sp>
      <p:sp>
        <p:nvSpPr>
          <p:cNvPr id="456" name="Google Shape;456;p44"/>
          <p:cNvSpPr txBox="1"/>
          <p:nvPr/>
        </p:nvSpPr>
        <p:spPr>
          <a:xfrm>
            <a:off x="6299930" y="1833916"/>
            <a:ext cx="2091600" cy="210947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it-IT" sz="1300" dirty="0">
                <a:solidFill>
                  <a:schemeClr val="dk1"/>
                </a:solidFill>
                <a:latin typeface="Open Sans"/>
                <a:ea typeface="Open Sans"/>
                <a:cs typeface="Open Sans"/>
                <a:sym typeface="Open Sans"/>
              </a:rPr>
              <a:t>Qualcosa che non può essere modificato o alterato. Se un registro di transazione include un errore, è necessario aggiungere una nuova transazione per annullarlo, ed entrambe le transazioni sono visibili alla rete</a:t>
            </a:r>
            <a:r>
              <a:rPr lang="it-IT" dirty="0">
                <a:solidFill>
                  <a:schemeClr val="dk1"/>
                </a:solidFill>
                <a:latin typeface="Open Sans"/>
                <a:ea typeface="Open Sans"/>
                <a:cs typeface="Open Sans"/>
                <a:sym typeface="Open Sans"/>
              </a:rPr>
              <a:t>.</a:t>
            </a:r>
          </a:p>
        </p:txBody>
      </p:sp>
      <p:grpSp>
        <p:nvGrpSpPr>
          <p:cNvPr id="21" name="Gruppo 20">
            <a:extLst>
              <a:ext uri="{FF2B5EF4-FFF2-40B4-BE49-F238E27FC236}">
                <a16:creationId xmlns:a16="http://schemas.microsoft.com/office/drawing/2014/main" id="{CFB695F0-6FD1-7E19-4D30-4F53615843BC}"/>
              </a:ext>
            </a:extLst>
          </p:cNvPr>
          <p:cNvGrpSpPr/>
          <p:nvPr/>
        </p:nvGrpSpPr>
        <p:grpSpPr>
          <a:xfrm>
            <a:off x="5981436" y="1667738"/>
            <a:ext cx="903000" cy="126000"/>
            <a:chOff x="6305900" y="1667738"/>
            <a:chExt cx="903000" cy="126000"/>
          </a:xfrm>
        </p:grpSpPr>
        <p:sp>
          <p:nvSpPr>
            <p:cNvPr id="384" name="Google Shape;384;p44"/>
            <p:cNvSpPr/>
            <p:nvPr/>
          </p:nvSpPr>
          <p:spPr>
            <a:xfrm flipH="1">
              <a:off x="6305900" y="1667738"/>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flipH="1">
              <a:off x="6428751" y="1681300"/>
              <a:ext cx="7722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457;p44">
            <a:extLst>
              <a:ext uri="{FF2B5EF4-FFF2-40B4-BE49-F238E27FC236}">
                <a16:creationId xmlns:a16="http://schemas.microsoft.com/office/drawing/2014/main" id="{BB9E3DC2-6788-F0B6-D929-CFDED329DDBA}"/>
              </a:ext>
            </a:extLst>
          </p:cNvPr>
          <p:cNvSpPr txBox="1"/>
          <p:nvPr/>
        </p:nvSpPr>
        <p:spPr>
          <a:xfrm>
            <a:off x="735486" y="3238673"/>
            <a:ext cx="1198978"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CONSENSO</a:t>
            </a:r>
            <a:endParaRPr sz="1800" dirty="0">
              <a:solidFill>
                <a:schemeClr val="accent2"/>
              </a:solidFill>
              <a:latin typeface="Oswald"/>
              <a:ea typeface="Oswald"/>
              <a:cs typeface="Oswald"/>
              <a:sym typeface="Oswald"/>
            </a:endParaRPr>
          </a:p>
        </p:txBody>
      </p:sp>
      <p:sp>
        <p:nvSpPr>
          <p:cNvPr id="18" name="Google Shape;463;p44">
            <a:extLst>
              <a:ext uri="{FF2B5EF4-FFF2-40B4-BE49-F238E27FC236}">
                <a16:creationId xmlns:a16="http://schemas.microsoft.com/office/drawing/2014/main" id="{D0D00FDA-0247-C666-F9B7-5DDA89663692}"/>
              </a:ext>
            </a:extLst>
          </p:cNvPr>
          <p:cNvSpPr/>
          <p:nvPr/>
        </p:nvSpPr>
        <p:spPr>
          <a:xfrm>
            <a:off x="1934530" y="3428569"/>
            <a:ext cx="2484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6;p44">
            <a:extLst>
              <a:ext uri="{FF2B5EF4-FFF2-40B4-BE49-F238E27FC236}">
                <a16:creationId xmlns:a16="http://schemas.microsoft.com/office/drawing/2014/main" id="{0A89A0A5-697B-6B68-7E0C-55A153BD5396}"/>
              </a:ext>
            </a:extLst>
          </p:cNvPr>
          <p:cNvSpPr txBox="1"/>
          <p:nvPr/>
        </p:nvSpPr>
        <p:spPr>
          <a:xfrm>
            <a:off x="740075" y="3587948"/>
            <a:ext cx="2117221" cy="1364747"/>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it-IT" sz="1300" dirty="0">
                <a:solidFill>
                  <a:schemeClr val="dk1"/>
                </a:solidFill>
                <a:latin typeface="Open Sans"/>
                <a:ea typeface="Open Sans"/>
                <a:cs typeface="Open Sans"/>
                <a:sym typeface="Open Sans"/>
              </a:rPr>
              <a:t>È possibile registrare nuove transazioni soltanto quando la maggioranza dei partecipanti alla rete dà il proprio consenso</a:t>
            </a:r>
            <a:endParaRPr sz="1300" dirty="0">
              <a:solidFill>
                <a:schemeClr val="dk1"/>
              </a:solidFill>
              <a:latin typeface="Open Sans"/>
              <a:ea typeface="Open Sans"/>
              <a:cs typeface="Open Sans"/>
              <a:sym typeface="Open Sans"/>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ETHEREUM</a:t>
            </a:r>
            <a:endParaRPr dirty="0"/>
          </a:p>
        </p:txBody>
      </p:sp>
      <p:sp>
        <p:nvSpPr>
          <p:cNvPr id="183" name="Google Shape;183;p31"/>
          <p:cNvSpPr txBox="1">
            <a:spLocks noGrp="1"/>
          </p:cNvSpPr>
          <p:nvPr>
            <p:ph type="subTitle" idx="1"/>
          </p:nvPr>
        </p:nvSpPr>
        <p:spPr>
          <a:xfrm>
            <a:off x="747975" y="2019725"/>
            <a:ext cx="3027600" cy="17045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sz="1500" dirty="0"/>
              <a:t>La più grande piattaforma software decentralizzata che consente lo sviluppo di Smart </a:t>
            </a:r>
            <a:r>
              <a:rPr lang="it-IT" sz="1500" dirty="0" err="1"/>
              <a:t>Contracts</a:t>
            </a:r>
            <a:r>
              <a:rPr lang="it-IT" sz="1500" dirty="0"/>
              <a:t> e applicazioni implementate al di sopra di una Blockchain </a:t>
            </a:r>
            <a:r>
              <a:rPr lang="it-IT" sz="1500" dirty="0" err="1"/>
              <a:t>permissionless</a:t>
            </a:r>
            <a:r>
              <a:rPr lang="it-IT" sz="1500" dirty="0"/>
              <a:t>. </a:t>
            </a:r>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pic>
        <p:nvPicPr>
          <p:cNvPr id="3" name="Elemento grafico 2">
            <a:extLst>
              <a:ext uri="{FF2B5EF4-FFF2-40B4-BE49-F238E27FC236}">
                <a16:creationId xmlns:a16="http://schemas.microsoft.com/office/drawing/2014/main" id="{CE7FA1E8-2F61-BEAE-A3D3-BD80E0747C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5972" y="829757"/>
            <a:ext cx="2138955" cy="3483986"/>
          </a:xfrm>
          <a:prstGeom prst="rect">
            <a:avLst/>
          </a:prstGeom>
        </p:spPr>
      </p:pic>
      <p:sp>
        <p:nvSpPr>
          <p:cNvPr id="9" name="CasellaDiTesto 8">
            <a:extLst>
              <a:ext uri="{FF2B5EF4-FFF2-40B4-BE49-F238E27FC236}">
                <a16:creationId xmlns:a16="http://schemas.microsoft.com/office/drawing/2014/main" id="{E23B60E5-43C8-F49B-8116-DAA609CA8198}"/>
              </a:ext>
            </a:extLst>
          </p:cNvPr>
          <p:cNvSpPr txBox="1"/>
          <p:nvPr/>
        </p:nvSpPr>
        <p:spPr>
          <a:xfrm>
            <a:off x="747975" y="3908527"/>
            <a:ext cx="5186100" cy="553998"/>
          </a:xfrm>
          <a:prstGeom prst="rect">
            <a:avLst/>
          </a:prstGeom>
          <a:noFill/>
        </p:spPr>
        <p:txBody>
          <a:bodyPr wrap="square">
            <a:spAutoFit/>
          </a:bodyPr>
          <a:lstStyle/>
          <a:p>
            <a:r>
              <a:rPr kumimoji="0" lang="it-IT" sz="1500" b="0" i="0" u="none" strike="noStrike" kern="0" cap="none" spc="0" normalizeH="0" baseline="0" noProof="0" dirty="0">
                <a:ln>
                  <a:noFill/>
                </a:ln>
                <a:solidFill>
                  <a:srgbClr val="FFFFFF"/>
                </a:solidFill>
                <a:effectLst/>
                <a:uLnTx/>
                <a:uFillTx/>
                <a:latin typeface="Open Sans"/>
                <a:ea typeface="Open Sans"/>
                <a:cs typeface="Open Sans"/>
                <a:sym typeface="Open Sans"/>
              </a:rPr>
              <a:t>È composta da una rete Blockchain ed una </a:t>
            </a:r>
            <a:r>
              <a:rPr kumimoji="0" lang="it-IT" sz="1500" b="0" i="0" u="none" strike="noStrike" kern="0" cap="none" spc="0" normalizeH="0" baseline="0" noProof="0" dirty="0" err="1">
                <a:ln>
                  <a:noFill/>
                </a:ln>
                <a:solidFill>
                  <a:srgbClr val="FFFFFF"/>
                </a:solidFill>
                <a:effectLst/>
                <a:uLnTx/>
                <a:uFillTx/>
                <a:latin typeface="Open Sans"/>
                <a:ea typeface="Open Sans"/>
                <a:cs typeface="Open Sans"/>
                <a:sym typeface="Open Sans"/>
              </a:rPr>
              <a:t>cryptovaluta</a:t>
            </a:r>
            <a:r>
              <a:rPr kumimoji="0" lang="it-IT" sz="1500" b="0" i="0" u="none" strike="noStrike" kern="0" cap="none" spc="0" normalizeH="0" baseline="0" noProof="0" dirty="0">
                <a:ln>
                  <a:noFill/>
                </a:ln>
                <a:solidFill>
                  <a:srgbClr val="FFFFFF"/>
                </a:solidFill>
                <a:effectLst/>
                <a:uLnTx/>
                <a:uFillTx/>
                <a:latin typeface="Open Sans"/>
                <a:ea typeface="Open Sans"/>
                <a:cs typeface="Open Sans"/>
                <a:sym typeface="Open Sans"/>
              </a:rPr>
              <a:t>, chiamata Ether (ETH), usata per pagare gas </a:t>
            </a:r>
            <a:endParaRPr lang="it-IT"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775160" y="2182050"/>
            <a:ext cx="5759115"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PROBLEMATICHE</a:t>
            </a:r>
            <a:br>
              <a:rPr lang="en" dirty="0"/>
            </a:br>
            <a:r>
              <a:rPr lang="en" sz="3600" dirty="0">
                <a:solidFill>
                  <a:schemeClr val="accent2"/>
                </a:solidFill>
              </a:rPr>
              <a:t>LA BLOCKCHAIN</a:t>
            </a:r>
            <a:br>
              <a:rPr lang="en" sz="3600" dirty="0">
                <a:solidFill>
                  <a:schemeClr val="accent2"/>
                </a:solidFill>
              </a:rPr>
            </a:br>
            <a:r>
              <a:rPr lang="en" sz="3600" dirty="0">
                <a:solidFill>
                  <a:schemeClr val="accent2"/>
                </a:solidFill>
              </a:rPr>
              <a:t>NEL MONDO REALE</a:t>
            </a:r>
            <a:endParaRPr dirty="0">
              <a:solidFill>
                <a:schemeClr val="accent2"/>
              </a:solidFill>
            </a:endParaRP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93654E04-6AAD-B6C1-1C55-D9E8D4D23DD0}"/>
              </a:ext>
            </a:extLst>
          </p:cNvPr>
          <p:cNvPicPr>
            <a:picLocks noChangeAspect="1"/>
          </p:cNvPicPr>
          <p:nvPr/>
        </p:nvPicPr>
        <p:blipFill>
          <a:blip r:embed="rId3"/>
          <a:stretch>
            <a:fillRect/>
          </a:stretch>
        </p:blipFill>
        <p:spPr>
          <a:xfrm>
            <a:off x="3959289" y="803724"/>
            <a:ext cx="1225419" cy="1176983"/>
          </a:xfrm>
          <a:prstGeom prst="rect">
            <a:avLst/>
          </a:prstGeom>
        </p:spPr>
      </p:pic>
    </p:spTree>
    <p:extLst>
      <p:ext uri="{BB962C8B-B14F-4D97-AF65-F5344CB8AC3E}">
        <p14:creationId xmlns:p14="http://schemas.microsoft.com/office/powerpoint/2010/main" val="22502256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 name="Elemento grafico 4">
            <a:extLst>
              <a:ext uri="{FF2B5EF4-FFF2-40B4-BE49-F238E27FC236}">
                <a16:creationId xmlns:a16="http://schemas.microsoft.com/office/drawing/2014/main" id="{35FD7D75-D6FA-F687-FAA2-8B685E0DC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0478" y="1712132"/>
            <a:ext cx="2249933" cy="1390421"/>
          </a:xfrm>
          <a:prstGeom prst="rect">
            <a:avLst/>
          </a:prstGeom>
        </p:spPr>
      </p:pic>
      <p:pic>
        <p:nvPicPr>
          <p:cNvPr id="7" name="Elemento grafico 6">
            <a:extLst>
              <a:ext uri="{FF2B5EF4-FFF2-40B4-BE49-F238E27FC236}">
                <a16:creationId xmlns:a16="http://schemas.microsoft.com/office/drawing/2014/main" id="{33F04AB2-7374-BA9F-E1F7-45346273A2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1637" y="3550936"/>
            <a:ext cx="2249488" cy="1359497"/>
          </a:xfrm>
          <a:prstGeom prst="rect">
            <a:avLst/>
          </a:prstGeom>
        </p:spPr>
      </p:pic>
      <p:sp>
        <p:nvSpPr>
          <p:cNvPr id="514" name="Google Shape;514;p47"/>
          <p:cNvSpPr txBox="1">
            <a:spLocks noGrp="1"/>
          </p:cNvSpPr>
          <p:nvPr>
            <p:ph type="title" idx="4"/>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SICUREZZA DEI DATI</a:t>
            </a:r>
            <a:endParaRPr dirty="0"/>
          </a:p>
        </p:txBody>
      </p:sp>
      <p:sp>
        <p:nvSpPr>
          <p:cNvPr id="515" name="Google Shape;515;p47"/>
          <p:cNvSpPr txBox="1">
            <a:spLocks noGrp="1"/>
          </p:cNvSpPr>
          <p:nvPr>
            <p:ph type="ctrTitle"/>
          </p:nvPr>
        </p:nvSpPr>
        <p:spPr>
          <a:xfrm>
            <a:off x="1638431" y="1606100"/>
            <a:ext cx="22227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CENTRALIZZAZZIONE</a:t>
            </a:r>
            <a:endParaRPr dirty="0"/>
          </a:p>
        </p:txBody>
      </p:sp>
      <p:sp>
        <p:nvSpPr>
          <p:cNvPr id="516" name="Google Shape;516;p47"/>
          <p:cNvSpPr txBox="1">
            <a:spLocks noGrp="1"/>
          </p:cNvSpPr>
          <p:nvPr>
            <p:ph type="subTitle" idx="1"/>
          </p:nvPr>
        </p:nvSpPr>
        <p:spPr>
          <a:xfrm>
            <a:off x="1638425" y="1993300"/>
            <a:ext cx="2222700" cy="1390420"/>
          </a:xfrm>
          <a:prstGeom prst="rect">
            <a:avLst/>
          </a:prstGeom>
        </p:spPr>
        <p:txBody>
          <a:bodyPr spcFirstLastPara="1" wrap="square" lIns="91425" tIns="91425" rIns="91425" bIns="91425" anchor="t" anchorCtr="0">
            <a:noAutofit/>
          </a:bodyPr>
          <a:lstStyle/>
          <a:p>
            <a:pPr marL="12700" lvl="0" indent="0" algn="ctr" rtl="0">
              <a:spcBef>
                <a:spcPts val="0"/>
              </a:spcBef>
              <a:spcAft>
                <a:spcPts val="0"/>
              </a:spcAft>
              <a:buClr>
                <a:srgbClr val="000000"/>
              </a:buClr>
              <a:buFont typeface="Arial"/>
              <a:buNone/>
            </a:pPr>
            <a:r>
              <a:rPr lang="it-IT" dirty="0"/>
              <a:t>Le decisioni per il raggruppamento di un obiettivo vengono prese da un’entità centrale e fissa e quindi trasmessa ai vari componenti  </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sp>
        <p:nvSpPr>
          <p:cNvPr id="517" name="Google Shape;517;p47"/>
          <p:cNvSpPr txBox="1">
            <a:spLocks noGrp="1"/>
          </p:cNvSpPr>
          <p:nvPr>
            <p:ph type="ctrTitle" idx="2"/>
          </p:nvPr>
        </p:nvSpPr>
        <p:spPr>
          <a:xfrm>
            <a:off x="5282438" y="3224959"/>
            <a:ext cx="22227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DECENTRALIZZAZIONE</a:t>
            </a:r>
            <a:endParaRPr dirty="0"/>
          </a:p>
        </p:txBody>
      </p:sp>
      <p:sp>
        <p:nvSpPr>
          <p:cNvPr id="518" name="Google Shape;518;p47"/>
          <p:cNvSpPr txBox="1">
            <a:spLocks noGrp="1"/>
          </p:cNvSpPr>
          <p:nvPr>
            <p:ph type="subTitle" idx="3"/>
          </p:nvPr>
        </p:nvSpPr>
        <p:spPr>
          <a:xfrm>
            <a:off x="5282430" y="3612159"/>
            <a:ext cx="2222700" cy="780300"/>
          </a:xfrm>
          <a:prstGeom prst="rect">
            <a:avLst/>
          </a:prstGeom>
        </p:spPr>
        <p:txBody>
          <a:bodyPr spcFirstLastPara="1" wrap="square" lIns="91425" tIns="91425" rIns="91425" bIns="91425" anchor="t" anchorCtr="0">
            <a:noAutofit/>
          </a:bodyPr>
          <a:lstStyle/>
          <a:p>
            <a:pPr marL="12700" lvl="0" indent="0" algn="ctr" rtl="0">
              <a:spcBef>
                <a:spcPts val="0"/>
              </a:spcBef>
              <a:spcAft>
                <a:spcPts val="0"/>
              </a:spcAft>
              <a:buClr>
                <a:srgbClr val="000000"/>
              </a:buClr>
              <a:buFont typeface="Arial"/>
              <a:buNone/>
            </a:pPr>
            <a:r>
              <a:rPr lang="it-IT" dirty="0"/>
              <a:t>Ogni nodo ha la stessa importanza e non esiste un’entità centrale dominante con poteri di decisione</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9" name="Google Shape;359;p42"/>
          <p:cNvSpPr txBox="1">
            <a:spLocks noGrp="1"/>
          </p:cNvSpPr>
          <p:nvPr>
            <p:ph type="subTitle" idx="1"/>
          </p:nvPr>
        </p:nvSpPr>
        <p:spPr>
          <a:xfrm>
            <a:off x="3152502" y="1548114"/>
            <a:ext cx="5337286" cy="2240113"/>
          </a:xfrm>
          <a:prstGeom prst="rect">
            <a:avLst/>
          </a:prstGeom>
        </p:spPr>
        <p:txBody>
          <a:bodyPr spcFirstLastPara="1" wrap="square" lIns="91425" tIns="91425" rIns="91425" bIns="91425" anchor="ctr" anchorCtr="0">
            <a:noAutofit/>
          </a:bodyPr>
          <a:lstStyle/>
          <a:p>
            <a:pPr marL="228600" lvl="0" indent="0" algn="r" rtl="0">
              <a:spcBef>
                <a:spcPts val="0"/>
              </a:spcBef>
              <a:spcAft>
                <a:spcPts val="0"/>
              </a:spcAft>
              <a:buNone/>
            </a:pPr>
            <a:r>
              <a:rPr lang="it-IT" sz="1600" dirty="0"/>
              <a:t> </a:t>
            </a:r>
          </a:p>
          <a:p>
            <a:pPr marL="228600" lvl="0" indent="0" algn="r" rtl="0">
              <a:spcBef>
                <a:spcPts val="0"/>
              </a:spcBef>
              <a:spcAft>
                <a:spcPts val="0"/>
              </a:spcAft>
              <a:buNone/>
            </a:pPr>
            <a:r>
              <a:rPr lang="it-IT" sz="1600" dirty="0"/>
              <a:t>La Blockchain fa in modo che ogni giocatore può essere in possesso di oggetti rari chiave per la risoluzione di un livello di gioco; e questi non possono essere ceduti o venduti senza il consenso del proprietario.</a:t>
            </a:r>
          </a:p>
          <a:p>
            <a:pPr marL="228600" lvl="0" indent="0" algn="r" rtl="0">
              <a:spcBef>
                <a:spcPts val="0"/>
              </a:spcBef>
              <a:spcAft>
                <a:spcPts val="0"/>
              </a:spcAft>
              <a:buNone/>
            </a:pPr>
            <a:endParaRPr lang="it-IT" sz="1600" dirty="0"/>
          </a:p>
          <a:p>
            <a:pPr marL="228600" lvl="0" indent="0" algn="r" rtl="0">
              <a:spcBef>
                <a:spcPts val="0"/>
              </a:spcBef>
              <a:spcAft>
                <a:spcPts val="0"/>
              </a:spcAft>
              <a:buNone/>
            </a:pPr>
            <a:endParaRPr lang="it-IT" sz="1600" dirty="0"/>
          </a:p>
          <a:p>
            <a:pPr marL="228600" lvl="0" indent="0" algn="r" rtl="0">
              <a:spcBef>
                <a:spcPts val="0"/>
              </a:spcBef>
              <a:spcAft>
                <a:spcPts val="0"/>
              </a:spcAft>
              <a:buNone/>
            </a:pPr>
            <a:r>
              <a:rPr lang="it-IT" sz="1600" dirty="0">
                <a:solidFill>
                  <a:schemeClr val="accent2"/>
                </a:solidFill>
              </a:rPr>
              <a:t>Stesso discorso vale per le proprietà acquistate nel mondo virtuale e appartenenti a chi le ha pagate.</a:t>
            </a:r>
          </a:p>
          <a:p>
            <a:pPr marL="228600" lvl="0" indent="0" algn="r" rtl="0">
              <a:spcBef>
                <a:spcPts val="0"/>
              </a:spcBef>
              <a:spcAft>
                <a:spcPts val="0"/>
              </a:spcAft>
              <a:buNone/>
            </a:pPr>
            <a:endParaRPr lang="it-IT" sz="1600" dirty="0"/>
          </a:p>
        </p:txBody>
      </p:sp>
      <p:sp>
        <p:nvSpPr>
          <p:cNvPr id="360" name="Google Shape;360;p42"/>
          <p:cNvSpPr txBox="1">
            <a:spLocks noGrp="1"/>
          </p:cNvSpPr>
          <p:nvPr>
            <p:ph type="title" idx="2"/>
          </p:nvPr>
        </p:nvSpPr>
        <p:spPr>
          <a:xfrm>
            <a:off x="654213" y="1434903"/>
            <a:ext cx="2498289" cy="882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LA BLOCKCHAIN NEL MONDO DEL GAMING</a:t>
            </a:r>
            <a:endParaRPr sz="2400" dirty="0"/>
          </a:p>
        </p:txBody>
      </p:sp>
      <p:pic>
        <p:nvPicPr>
          <p:cNvPr id="5" name="Immagine 4">
            <a:extLst>
              <a:ext uri="{FF2B5EF4-FFF2-40B4-BE49-F238E27FC236}">
                <a16:creationId xmlns:a16="http://schemas.microsoft.com/office/drawing/2014/main" id="{4193DA6E-2495-E31D-9DDB-9E6DA5385381}"/>
              </a:ext>
            </a:extLst>
          </p:cNvPr>
          <p:cNvPicPr>
            <a:picLocks noChangeAspect="1"/>
          </p:cNvPicPr>
          <p:nvPr/>
        </p:nvPicPr>
        <p:blipFill>
          <a:blip r:embed="rId3"/>
          <a:stretch>
            <a:fillRect/>
          </a:stretch>
        </p:blipFill>
        <p:spPr>
          <a:xfrm>
            <a:off x="1085663" y="2317067"/>
            <a:ext cx="1635388" cy="1635388"/>
          </a:xfrm>
          <a:prstGeom prst="rect">
            <a:avLst/>
          </a:prstGeom>
        </p:spPr>
      </p:pic>
    </p:spTree>
  </p:cSld>
  <p:clrMapOvr>
    <a:masterClrMapping/>
  </p:clrMapOvr>
  <p:transition spd="slow">
    <p:wipe/>
  </p:transition>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2953</TotalTime>
  <Words>2023</Words>
  <Application>Microsoft Office PowerPoint</Application>
  <PresentationFormat>Presentazione su schermo (16:9)</PresentationFormat>
  <Paragraphs>172</Paragraphs>
  <Slides>25</Slides>
  <Notes>25</Notes>
  <HiddenSlides>0</HiddenSlides>
  <MMClips>1</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25</vt:i4>
      </vt:variant>
    </vt:vector>
  </HeadingPairs>
  <TitlesOfParts>
    <vt:vector size="35" baseType="lpstr">
      <vt:lpstr>Arial</vt:lpstr>
      <vt:lpstr>Courier New</vt:lpstr>
      <vt:lpstr>Liberation Serif</vt:lpstr>
      <vt:lpstr>Muli</vt:lpstr>
      <vt:lpstr>Open Sans</vt:lpstr>
      <vt:lpstr>Oswald</vt:lpstr>
      <vt:lpstr>Raleway Black</vt:lpstr>
      <vt:lpstr>Raleway ExtraBold</vt:lpstr>
      <vt:lpstr>Roboto</vt:lpstr>
      <vt:lpstr>Cybersecurity Agency by Slidesgo</vt:lpstr>
      <vt:lpstr>KRYPTOAUTH</vt:lpstr>
      <vt:lpstr>CONTENUTI</vt:lpstr>
      <vt:lpstr>INTRODUZIONE LA BLOCKCHAIN</vt:lpstr>
      <vt:lpstr>LA BLOCKCHAIN</vt:lpstr>
      <vt:lpstr>CARATTERISTICHE PRINCIPALI </vt:lpstr>
      <vt:lpstr>ETHEREUM</vt:lpstr>
      <vt:lpstr>PROBLEMATICHE LA BLOCKCHAIN NEL MONDO REALE</vt:lpstr>
      <vt:lpstr>SICUREZZA DEI DATI</vt:lpstr>
      <vt:lpstr>LA BLOCKCHAIN NEL MONDO DEL GAMING</vt:lpstr>
      <vt:lpstr>LA BLOCKCHAIN E L’IDENTITÀ DIGITALE</vt:lpstr>
      <vt:lpstr>6 BENEFIT DELLA BLOCKCHAIN</vt:lpstr>
      <vt:lpstr>KRYPTOAUTH LA WEB DAPP KRYPTOAUTH</vt:lpstr>
      <vt:lpstr>SISTEMA PROPOSTO</vt:lpstr>
      <vt:lpstr>TECNOLOGIE UTILIZZATE </vt:lpstr>
      <vt:lpstr>IMPLEMENTAZIONE SMART CONTRACT</vt:lpstr>
      <vt:lpstr>IMPLEMENTAZIONE SMART CONTRACT</vt:lpstr>
      <vt:lpstr>IMPLEMENTAZIONE SMART CONTRACT</vt:lpstr>
      <vt:lpstr>IMPLEMENTAZIONE SMART CONTRACT</vt:lpstr>
      <vt:lpstr>DEPLOY SMART CONTRACT</vt:lpstr>
      <vt:lpstr>TRADUZIONE SMART CONTRACT</vt:lpstr>
      <vt:lpstr>CONFIGURAZIONE DI UNA NUOVA RETE</vt:lpstr>
      <vt:lpstr>SVILUPPI FUTURI</vt:lpstr>
      <vt:lpstr>DEMO VIDEO DEMO</vt:lpstr>
      <vt:lpstr>VIDEO DEMO</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KRYPTOAUTH</dc:title>
  <cp:lastModifiedBy>ALBERTO MONTEFUSCO</cp:lastModifiedBy>
  <cp:revision>22</cp:revision>
  <dcterms:modified xsi:type="dcterms:W3CDTF">2022-09-05T14:03:08Z</dcterms:modified>
</cp:coreProperties>
</file>